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40"/>
  </p:notesMasterIdLst>
  <p:sldIdLst>
    <p:sldId id="257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21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1.xml"/><Relationship Id="rId34" Type="http://schemas.openxmlformats.org/officeDocument/2006/relationships/slide" Target="slides/slide22.xml"/><Relationship Id="rId35" Type="http://schemas.openxmlformats.org/officeDocument/2006/relationships/slide" Target="slides/slide23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37" Type="http://schemas.openxmlformats.org/officeDocument/2006/relationships/slide" Target="slides/slide25.xml"/><Relationship Id="rId38" Type="http://schemas.openxmlformats.org/officeDocument/2006/relationships/slide" Target="slides/slide26.xml"/><Relationship Id="rId39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51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1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07.xml"/><Relationship Id="rId8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2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3.xml"/><Relationship Id="rId12" Type="http://schemas.openxmlformats.org/officeDocument/2006/relationships/theme" Target="../theme/theme1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6.xml"/><Relationship Id="rId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90.xml"/><Relationship Id="rId2" Type="http://schemas.openxmlformats.org/officeDocument/2006/relationships/slideLayout" Target="../slideLayouts/slideLayout91.xml"/><Relationship Id="rId3" Type="http://schemas.openxmlformats.org/officeDocument/2006/relationships/slideLayout" Target="../slideLayouts/slideLayout92.xml"/><Relationship Id="rId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6.xml"/><Relationship Id="rId8" Type="http://schemas.openxmlformats.org/officeDocument/2006/relationships/slideLayout" Target="../slideLayouts/slideLayout97.xml"/><Relationship Id="rId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xmlns:p14="http://schemas.microsoft.com/office/powerpoint/2010/main"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95500"/>
            <a:ext cx="12293600" cy="7117804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>
                <a:solidFill>
                  <a:srgbClr val="1771A9"/>
                </a:solidFill>
              </a:rPr>
              <a:t>Distributed Query Processing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Overview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Query decomposition and localization</a:t>
            </a:r>
          </a:p>
          <a:p>
            <a:pPr lvl="1"/>
            <a:r>
              <a:rPr lang="en-US" dirty="0">
                <a:solidFill>
                  <a:srgbClr val="1771A9"/>
                </a:solidFill>
              </a:rPr>
              <a:t>Distributed query optimization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 –Transformation Rules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140496"/>
            <a:ext cx="12293600" cy="7056784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Commutativity of binary operations</a:t>
            </a:r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/>
              <a:t>R </a:t>
            </a:r>
            <a:r>
              <a:rPr lang="en-US" sz="2800" dirty="0">
                <a:sym typeface="Symbol"/>
              </a:rPr>
              <a:t>×</a:t>
            </a:r>
            <a:r>
              <a:rPr lang="en-US" dirty="0" smtClean="0">
                <a:latin typeface="Symbol" charset="2"/>
                <a:cs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× </a:t>
            </a:r>
            <a:r>
              <a:rPr lang="en-US" i="1" dirty="0" smtClean="0"/>
              <a:t>R</a:t>
            </a:r>
            <a:endParaRPr lang="en-US" i="1" dirty="0"/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/>
              <a:t>R </a:t>
            </a:r>
            <a:r>
              <a:rPr lang="en-US" dirty="0" smtClean="0"/>
              <a:t>⋈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/>
              <a:t>⋈</a:t>
            </a:r>
            <a:r>
              <a:rPr lang="en-US" i="1" dirty="0" smtClean="0"/>
              <a:t>R</a:t>
            </a:r>
            <a:endParaRPr lang="en-US" i="1" dirty="0"/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S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endParaRPr lang="en-US" dirty="0"/>
          </a:p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Associativity of binary operations</a:t>
            </a:r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(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T</a:t>
            </a:r>
            <a:r>
              <a:rPr lang="en-US" dirty="0"/>
              <a:t>)</a:t>
            </a:r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i="1" dirty="0" smtClean="0"/>
              <a:t>S</a:t>
            </a:r>
            <a:r>
              <a:rPr lang="en-US" dirty="0" smtClean="0"/>
              <a:t>) ⋈</a:t>
            </a:r>
            <a:r>
              <a:rPr lang="en-US" i="1" dirty="0" smtClean="0"/>
              <a:t>T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R</a:t>
            </a:r>
            <a:r>
              <a:rPr lang="en-US" dirty="0" smtClean="0"/>
              <a:t> ⋈ (</a:t>
            </a:r>
            <a:r>
              <a:rPr lang="en-US" i="1" dirty="0" smtClean="0"/>
              <a:t>S </a:t>
            </a:r>
            <a:r>
              <a:rPr lang="en-US" dirty="0" smtClean="0"/>
              <a:t>⋈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  <a:p>
            <a:pPr marL="487672" indent="-487672">
              <a:lnSpc>
                <a:spcPts val="4124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err="1"/>
              <a:t>Idempotence</a:t>
            </a:r>
            <a:r>
              <a:rPr lang="en-US" dirty="0"/>
              <a:t> of unary operations</a:t>
            </a:r>
            <a:endParaRPr lang="en-US" dirty="0" smtClean="0"/>
          </a:p>
          <a:p>
            <a:pPr marL="1625575" lvl="1">
              <a:lnSpc>
                <a:spcPts val="3413"/>
              </a:lnSpc>
              <a:spcBef>
                <a:spcPts val="600"/>
              </a:spcBef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 smtClean="0"/>
              <a:t>’</a:t>
            </a:r>
            <a:r>
              <a:rPr lang="en-US" dirty="0" smtClean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 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625575" lvl="1">
              <a:lnSpc>
                <a:spcPts val="3413"/>
              </a:lnSpc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1</a:t>
            </a:r>
            <a:r>
              <a:rPr lang="en-US" baseline="-25000" dirty="0" smtClean="0"/>
              <a:t>)</a:t>
            </a:r>
            <a:r>
              <a:rPr lang="en-US" sz="2000" baseline="-250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smtClean="0"/>
              <a:t>p</a:t>
            </a:r>
            <a:r>
              <a:rPr lang="en-US" baseline="-50000" dirty="0" smtClean="0"/>
              <a:t>2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50000" dirty="0" smtClean="0"/>
              <a:t>2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</a:t>
            </a:r>
          </a:p>
          <a:p>
            <a:pPr marL="1625575" lvl="1">
              <a:spcBef>
                <a:spcPct val="40000"/>
              </a:spcBef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where</a:t>
            </a:r>
            <a:r>
              <a:rPr lang="en-US" i="1" dirty="0"/>
              <a:t> 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dirty="0" smtClean="0"/>
              <a:t>"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A'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i="1" dirty="0" smtClean="0"/>
              <a:t>A</a:t>
            </a:r>
            <a:r>
              <a:rPr lang="en-US" i="1" dirty="0"/>
              <a:t>" </a:t>
            </a:r>
          </a:p>
          <a:p>
            <a:pPr marL="487672" indent="-487672">
              <a:lnSpc>
                <a:spcPts val="4124"/>
              </a:lnSpc>
              <a:spcAft>
                <a:spcPts val="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Commuting selection with projection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 – Transformation Rules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93600" cy="6769100"/>
          </a:xfrm>
          <a:noFill/>
        </p:spPr>
        <p:txBody>
          <a:bodyPr/>
          <a:lstStyle/>
          <a:p>
            <a:pPr marL="487672" indent="-487672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Commuting selection with binary operations</a:t>
            </a:r>
          </a:p>
          <a:p>
            <a:pPr marL="1788132" lvl="1">
              <a:spcBef>
                <a:spcPts val="600"/>
              </a:spcBef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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))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endParaRPr lang="en-US" i="1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i="1" dirty="0" smtClean="0"/>
              <a:t>R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i="1" baseline="-25000" dirty="0" smtClean="0"/>
              <a:t>p</a:t>
            </a:r>
            <a:r>
              <a:rPr lang="en-US" baseline="-25000" dirty="0" smtClean="0"/>
              <a:t>(</a:t>
            </a:r>
            <a:r>
              <a:rPr lang="en-US" i="1" baseline="-25000" dirty="0" smtClean="0"/>
              <a:t>A</a:t>
            </a:r>
            <a:r>
              <a:rPr lang="en-US" sz="3300" i="1" baseline="-50000" dirty="0" smtClean="0"/>
              <a:t>i</a:t>
            </a:r>
            <a:r>
              <a:rPr lang="en-US" baseline="-25000" dirty="0"/>
              <a:t>) 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marL="1788132" lvl="1" indent="-487672">
              <a:spcBef>
                <a:spcPts val="600"/>
              </a:spcBef>
              <a:spcAft>
                <a:spcPts val="507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where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belongs to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T</a:t>
            </a:r>
          </a:p>
          <a:p>
            <a:pPr marL="487672" indent="-487672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Commuting projection with binary operations</a:t>
            </a:r>
            <a:endParaRPr lang="en-US" dirty="0" smtClean="0"/>
          </a:p>
          <a:p>
            <a:pPr marL="1788132" lvl="1">
              <a:spcBef>
                <a:spcPts val="600"/>
              </a:spcBef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>
                <a:solidFill>
                  <a:schemeClr val="tx2"/>
                </a:solidFill>
              </a:rPr>
              <a:t>×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B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/>
              <a:t>)</a:t>
            </a:r>
            <a:r>
              <a:rPr lang="en-US" i="1" dirty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 smtClean="0"/>
              <a:t>⋈</a:t>
            </a:r>
            <a:r>
              <a:rPr lang="en-US" baseline="-25000" dirty="0" smtClean="0"/>
              <a:t>(</a:t>
            </a:r>
            <a:r>
              <a:rPr lang="en-US" i="1" baseline="-25000" dirty="0" err="1"/>
              <a:t>A</a:t>
            </a:r>
            <a:r>
              <a:rPr lang="en-US" sz="3300" i="1" baseline="-50000" dirty="0" err="1"/>
              <a:t>j</a:t>
            </a:r>
            <a:r>
              <a:rPr lang="en-US" i="1" baseline="-25000" dirty="0" err="1"/>
              <a:t>,B</a:t>
            </a:r>
            <a:r>
              <a:rPr lang="en-US" sz="3300" i="1" baseline="-50000" dirty="0" err="1"/>
              <a:t>k</a:t>
            </a:r>
            <a:r>
              <a:rPr lang="en-US" baseline="-25000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</a:t>
            </a:r>
            <a:r>
              <a:rPr lang="en-US" i="1" baseline="-25000" dirty="0" smtClean="0"/>
              <a:t>B</a:t>
            </a:r>
            <a:r>
              <a:rPr lang="en-US" baseline="-25000" dirty="0"/>
              <a:t>’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</a:t>
            </a:r>
            <a:endParaRPr lang="en-US" dirty="0" smtClean="0"/>
          </a:p>
          <a:p>
            <a:pPr marL="1788132" lvl="1">
              <a:spcAft>
                <a:spcPts val="1707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i="1" baseline="-25000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/>
              <a:t>)</a:t>
            </a:r>
          </a:p>
          <a:p>
            <a:pPr marL="1788132" lvl="1">
              <a:spcAft>
                <a:spcPts val="1707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dirty="0"/>
              <a:t>where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and </a:t>
            </a:r>
            <a:r>
              <a:rPr lang="en-US" i="1" dirty="0"/>
              <a:t>S</a:t>
            </a:r>
            <a:r>
              <a:rPr lang="en-US" dirty="0"/>
              <a:t>[</a:t>
            </a:r>
            <a:r>
              <a:rPr lang="en-US" i="1" dirty="0"/>
              <a:t>B</a:t>
            </a:r>
            <a:r>
              <a:rPr lang="en-US" dirty="0"/>
              <a:t>];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i="1" dirty="0" smtClean="0"/>
              <a:t>A</a:t>
            </a:r>
            <a:r>
              <a:rPr lang="en-US" dirty="0" smtClean="0"/>
              <a:t>'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i="1" dirty="0" smtClean="0"/>
              <a:t>B</a:t>
            </a:r>
            <a:r>
              <a:rPr lang="en-US" dirty="0"/>
              <a:t>' where  </a:t>
            </a:r>
            <a:r>
              <a:rPr lang="en-US" i="1" dirty="0" smtClean="0"/>
              <a:t>A'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 </a:t>
            </a:r>
            <a:r>
              <a:rPr lang="en-US" i="1" dirty="0" smtClean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dirty="0" smtClean="0"/>
              <a:t>'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 </a:t>
            </a:r>
            <a:r>
              <a:rPr lang="en-US" i="1" dirty="0" smtClean="0"/>
              <a:t>B</a:t>
            </a:r>
            <a:endParaRPr lang="en-US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159500" cy="67691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Recall the previous example:</a:t>
            </a:r>
          </a:p>
          <a:p>
            <a:pPr marL="650230" lvl="1" indent="0">
              <a:buNone/>
            </a:pPr>
            <a:r>
              <a:rPr lang="en-US" dirty="0"/>
              <a:t>Find the names of employees other than J. Doe who worked on the CAD/CAM project for either one or two years.</a:t>
            </a:r>
          </a:p>
          <a:p>
            <a:pPr marL="650230" lvl="1" indent="0">
              <a:buNone/>
            </a:pPr>
            <a:endParaRPr lang="en-US" dirty="0"/>
          </a:p>
          <a:p>
            <a:pPr marL="650230" lvl="1" indent="0">
              <a:buNone/>
            </a:pPr>
            <a:r>
              <a:rPr lang="en-US" b="1" dirty="0" smtClean="0">
                <a:latin typeface="Courier New"/>
              </a:rPr>
              <a:t>SELECT </a:t>
            </a:r>
            <a:r>
              <a:rPr lang="en-US" dirty="0" smtClean="0">
                <a:latin typeface="Courier New"/>
              </a:rPr>
              <a:t>ENAME</a:t>
            </a:r>
            <a:endParaRPr lang="en-US" dirty="0">
              <a:latin typeface="Courier New"/>
            </a:endParaRP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FROM	</a:t>
            </a:r>
            <a:r>
              <a:rPr lang="en-US" dirty="0">
                <a:latin typeface="Courier New"/>
              </a:rPr>
              <a:t>PROJ, ASG, EMP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ASG.ENO=EMP.ENO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ASG.PNO=PROJ.PNO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ENAME ≠ "</a:t>
            </a:r>
            <a:r>
              <a:rPr lang="en-US" dirty="0">
                <a:latin typeface="Courier New"/>
              </a:rPr>
              <a:t>J. Doe"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PROJ.PNAME="CAD/CAM"</a:t>
            </a:r>
          </a:p>
          <a:p>
            <a:pPr marL="650230" lvl="1" indent="0"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(DUR=12 </a:t>
            </a:r>
            <a:r>
              <a:rPr lang="en-US" b="1" dirty="0">
                <a:latin typeface="Courier New"/>
              </a:rPr>
              <a:t>OR</a:t>
            </a:r>
            <a:r>
              <a:rPr lang="en-US" dirty="0">
                <a:latin typeface="Courier New"/>
              </a:rPr>
              <a:t> DUR=24)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646416" y="2361784"/>
            <a:ext cx="6186811" cy="6763488"/>
            <a:chOff x="4735626" y="1371600"/>
            <a:chExt cx="4350102" cy="4755578"/>
          </a:xfrm>
        </p:grpSpPr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5508508" y="1371600"/>
              <a:ext cx="1047087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059060" y="2143125"/>
              <a:ext cx="2211393" cy="369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DUR=12 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ＭＳ ゴシック"/>
                  <a:ea typeface="ＭＳ ゴシック"/>
                  <a:cs typeface="ＭＳ ゴシック"/>
                  <a:sym typeface="Symbol"/>
                </a:rPr>
                <a:t>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  <a:sym typeface="Symbol"/>
                </a:rPr>
                <a:t> 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DUR=24</a:t>
              </a: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5166751" y="2957513"/>
              <a:ext cx="2336087" cy="37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222215" y="3706813"/>
              <a:ext cx="2010845" cy="371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4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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4735626" y="5845175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5894745" y="5845175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666554" y="5845175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 rot="10800000" flipH="1">
              <a:off x="6267450" y="5589240"/>
              <a:ext cx="752822" cy="2654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rot="10800000">
              <a:off x="7380312" y="5589240"/>
              <a:ext cx="519088" cy="2654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rot="10800000" flipH="1">
              <a:off x="5054600" y="4864100"/>
              <a:ext cx="857250" cy="9652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 rot="10800000">
              <a:off x="6108700" y="4864100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rot="10800000" flipH="1">
              <a:off x="5975350" y="4114800"/>
              <a:ext cx="12700" cy="4572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rot="10800000" flipH="1">
              <a:off x="5975350" y="3352800"/>
              <a:ext cx="12700" cy="50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rot="10800000" flipH="1">
              <a:off x="5975350" y="2590800"/>
              <a:ext cx="12700" cy="5207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rot="10800000" flipH="1">
              <a:off x="5975350" y="1816100"/>
              <a:ext cx="12700" cy="5715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3" name="Text Box 19"/>
            <p:cNvSpPr txBox="1">
              <a:spLocks noChangeArrowheads="1"/>
            </p:cNvSpPr>
            <p:nvPr/>
          </p:nvSpPr>
          <p:spPr bwMode="auto">
            <a:xfrm>
              <a:off x="8440272" y="1612900"/>
              <a:ext cx="645456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 dirty="0">
                  <a:solidFill>
                    <a:schemeClr val="tx2"/>
                  </a:solidFill>
                  <a:latin typeface="Arial" charset="0"/>
                </a:rPr>
                <a:t>Project</a:t>
              </a: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8442710" y="3124200"/>
              <a:ext cx="577081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Select</a:t>
              </a:r>
            </a:p>
          </p:txBody>
        </p:sp>
        <p:sp>
          <p:nvSpPr>
            <p:cNvPr id="45" name="Text Box 21"/>
            <p:cNvSpPr txBox="1">
              <a:spLocks noChangeArrowheads="1"/>
            </p:cNvSpPr>
            <p:nvPr/>
          </p:nvSpPr>
          <p:spPr bwMode="auto">
            <a:xfrm>
              <a:off x="8574363" y="5251450"/>
              <a:ext cx="380448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Join</a:t>
              </a: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8001000" y="2438400"/>
              <a:ext cx="304800" cy="160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8077200" y="4648200"/>
              <a:ext cx="304800" cy="144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8001000" y="1524000"/>
              <a:ext cx="2286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5591418" y="4513263"/>
              <a:ext cx="773609" cy="307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6743546" y="5235103"/>
              <a:ext cx="773609" cy="307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4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Equivalent Query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5863450" y="2442582"/>
            <a:ext cx="1663064" cy="5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408854" y="4176555"/>
            <a:ext cx="10187093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  <a:tab pos="2600919" algn="l"/>
                <a:tab pos="3901379" algn="l"/>
                <a:tab pos="5201839" algn="l"/>
                <a:tab pos="6502298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PNAME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=“CAD/CAM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”</a:t>
            </a:r>
            <a:r>
              <a:rPr lang="en-US" sz="3600" baseline="-250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DUR=12 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 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DUR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=24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en-US" sz="3600" baseline="-250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3600" baseline="-250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</a:t>
            </a:r>
            <a:r>
              <a:rPr lang="en-US" sz="36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r>
              <a:rPr lang="en-US" sz="3600" baseline="-25000" dirty="0">
                <a:solidFill>
                  <a:schemeClr val="tx2"/>
                </a:solidFill>
                <a:latin typeface="Arial" charset="0"/>
              </a:rPr>
              <a:t>≠“J. Doe”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5350272" y="7519367"/>
            <a:ext cx="27974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>
                <a:solidFill>
                  <a:schemeClr val="tx2"/>
                </a:solidFill>
                <a:latin typeface="Book Antiqua"/>
              </a:rPr>
              <a:t>× </a:t>
            </a:r>
            <a:endParaRPr lang="en-US" sz="34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6274526" y="8868217"/>
            <a:ext cx="889241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PROJ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8401700" y="8836608"/>
            <a:ext cx="716956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ASG</a:t>
            </a:r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3895401" y="8868217"/>
            <a:ext cx="716505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EMP</a:t>
            </a: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rot="10800000" flipH="1">
            <a:off x="4253653" y="7969622"/>
            <a:ext cx="1119858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 rot="10800000">
            <a:off x="5545102" y="7942528"/>
            <a:ext cx="1137920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 rot="10800000" flipH="1">
            <a:off x="5527040" y="6398208"/>
            <a:ext cx="993422" cy="11379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 rot="10800000">
            <a:off x="6800427" y="6425302"/>
            <a:ext cx="1869440" cy="23029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 rot="10800000" flipH="1">
            <a:off x="6574649" y="4935168"/>
            <a:ext cx="18062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 rot="10800000" flipH="1">
            <a:off x="6547556" y="3147008"/>
            <a:ext cx="18062" cy="9482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5683110" y="5766384"/>
            <a:ext cx="2106560" cy="54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PNO,ENO 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9869481" y="8796209"/>
            <a:ext cx="716505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EMP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5418667" y="2314129"/>
            <a:ext cx="1625600" cy="4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9153109" y="7545401"/>
            <a:ext cx="2843934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ENAME </a:t>
            </a:r>
            <a:r>
              <a:rPr lang="en-US" sz="2600" baseline="-25000" dirty="0">
                <a:solidFill>
                  <a:schemeClr val="tx2"/>
                </a:solidFill>
                <a:latin typeface="Arial"/>
              </a:rPr>
              <a:t>≠</a:t>
            </a:r>
            <a:r>
              <a:rPr lang="en-US" sz="3800" baseline="-25000" dirty="0">
                <a:solidFill>
                  <a:schemeClr val="tx2"/>
                </a:solidFill>
                <a:latin typeface="Arial" charset="0"/>
              </a:rPr>
              <a:t> "J. Doe"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6437433" y="8796209"/>
            <a:ext cx="716956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ASG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2616926" y="8796209"/>
            <a:ext cx="889241" cy="40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600">
                <a:solidFill>
                  <a:schemeClr val="tx2"/>
                </a:solidFill>
                <a:latin typeface="Arial" charset="0"/>
              </a:rPr>
              <a:t>PROJ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9331396" y="6432316"/>
            <a:ext cx="2481297" cy="40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rot="10800000" flipH="1">
            <a:off x="10218702" y="801953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 rot="10800000" flipH="1">
            <a:off x="10218702" y="696289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1781938" y="7545401"/>
            <a:ext cx="3411889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PNAME 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= </a:t>
            </a:r>
            <a:r>
              <a:rPr lang="en-US" sz="3800" baseline="-25000" dirty="0">
                <a:solidFill>
                  <a:schemeClr val="tx2"/>
                </a:solidFill>
                <a:latin typeface="Arial" charset="0"/>
              </a:rPr>
              <a:t>"CAD/CAM"</a:t>
            </a:r>
          </a:p>
        </p:txBody>
      </p: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2578383" y="6432316"/>
            <a:ext cx="982134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 rot="10800000" flipH="1">
            <a:off x="3052516" y="8046627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 rot="10800000" flipH="1">
            <a:off x="3052516" y="696289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5651219" y="7545401"/>
            <a:ext cx="3047664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DUR </a:t>
            </a:r>
            <a:r>
              <a:rPr lang="en-US" baseline="-250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baseline="-25000" dirty="0" smtClean="0">
                <a:solidFill>
                  <a:schemeClr val="tx2"/>
                </a:solidFill>
                <a:latin typeface="Arial" charset="0"/>
              </a:rPr>
              <a:t>12</a:t>
            </a:r>
            <a:r>
              <a:rPr lang="en-US" sz="3400" baseline="-25000" dirty="0" smtClean="0">
                <a:solidFill>
                  <a:schemeClr val="tx2"/>
                </a:solidFill>
                <a:latin typeface="Symbol" charset="2"/>
                <a:sym typeface="Symbol"/>
              </a:rPr>
              <a:t>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DUR=24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rot="10800000" flipH="1">
            <a:off x="6775592" y="8073720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 rot="10800000" flipH="1">
            <a:off x="6775592" y="6962893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6035041" y="6432316"/>
            <a:ext cx="1798707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 rot="10800000" flipH="1">
            <a:off x="6827520" y="5608227"/>
            <a:ext cx="1309511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1" name="Line 19"/>
          <p:cNvSpPr>
            <a:spLocks noChangeShapeType="1"/>
          </p:cNvSpPr>
          <p:nvPr/>
        </p:nvSpPr>
        <p:spPr bwMode="auto">
          <a:xfrm rot="10800000">
            <a:off x="8769209" y="5635320"/>
            <a:ext cx="1463040" cy="866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7507112" y="3998431"/>
            <a:ext cx="2272452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PNO,ENAME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893" name="Line 21"/>
          <p:cNvSpPr>
            <a:spLocks noChangeShapeType="1"/>
          </p:cNvSpPr>
          <p:nvPr/>
        </p:nvSpPr>
        <p:spPr bwMode="auto">
          <a:xfrm rot="10800000" flipH="1">
            <a:off x="8349262" y="4497400"/>
            <a:ext cx="18062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4" name="Line 22"/>
          <p:cNvSpPr>
            <a:spLocks noChangeShapeType="1"/>
          </p:cNvSpPr>
          <p:nvPr/>
        </p:nvSpPr>
        <p:spPr bwMode="auto">
          <a:xfrm rot="10800000">
            <a:off x="6601742" y="3738787"/>
            <a:ext cx="1273387" cy="2709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5" name="Line 23"/>
          <p:cNvSpPr>
            <a:spLocks noChangeShapeType="1"/>
          </p:cNvSpPr>
          <p:nvPr/>
        </p:nvSpPr>
        <p:spPr bwMode="auto">
          <a:xfrm rot="10800000" flipH="1">
            <a:off x="6102774" y="2763427"/>
            <a:ext cx="18062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6" name="Line 24"/>
          <p:cNvSpPr>
            <a:spLocks noChangeShapeType="1"/>
          </p:cNvSpPr>
          <p:nvPr/>
        </p:nvSpPr>
        <p:spPr bwMode="auto">
          <a:xfrm rot="10800000" flipH="1">
            <a:off x="3034454" y="3820067"/>
            <a:ext cx="2555804" cy="26009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7897" name="Rectangle 25"/>
          <p:cNvSpPr>
            <a:spLocks noGrp="1" noChangeArrowheads="1"/>
          </p:cNvSpPr>
          <p:nvPr>
            <p:ph type="title"/>
          </p:nvPr>
        </p:nvSpPr>
        <p:spPr>
          <a:xfrm>
            <a:off x="355600" y="555519"/>
            <a:ext cx="12293600" cy="1612900"/>
          </a:xfrm>
        </p:spPr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Restructuring</a:t>
            </a:r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5497824" y="3390842"/>
            <a:ext cx="110024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7902" name="Text Box 30"/>
          <p:cNvSpPr txBox="1">
            <a:spLocks noChangeArrowheads="1"/>
          </p:cNvSpPr>
          <p:nvPr/>
        </p:nvSpPr>
        <p:spPr bwMode="auto">
          <a:xfrm>
            <a:off x="7731337" y="5197312"/>
            <a:ext cx="122918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Step 2 – Data 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Input:  </a:t>
            </a:r>
            <a:r>
              <a:rPr lang="en-US" dirty="0"/>
              <a:t>Algebraic query on distributed relations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Determine which fragments are involved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Localization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substitute for each global query its materialization program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optimize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951588" cy="7128792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Assume </a:t>
            </a:r>
          </a:p>
          <a:p>
            <a:pPr marL="1092747" lvl="1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EMP is fragmented into </a:t>
            </a:r>
            <a:r>
              <a:rPr lang="en-US" sz="2800" dirty="0"/>
              <a:t>EMP</a:t>
            </a:r>
            <a:r>
              <a:rPr lang="en-US" sz="2800" baseline="-25000" dirty="0"/>
              <a:t>1</a:t>
            </a:r>
            <a:r>
              <a:rPr lang="en-US" dirty="0"/>
              <a:t>, </a:t>
            </a:r>
            <a:r>
              <a:rPr lang="en-US" sz="2800" dirty="0"/>
              <a:t>EMP</a:t>
            </a:r>
            <a:r>
              <a:rPr lang="en-US" sz="2800" baseline="-25000" dirty="0"/>
              <a:t>2</a:t>
            </a:r>
            <a:r>
              <a:rPr lang="en-US" dirty="0"/>
              <a:t>, </a:t>
            </a:r>
            <a:r>
              <a:rPr lang="en-US" sz="2800" dirty="0"/>
              <a:t>EMP</a:t>
            </a:r>
            <a:r>
              <a:rPr lang="en-US" sz="2800" baseline="-25000" dirty="0"/>
              <a:t>3</a:t>
            </a:r>
            <a:r>
              <a:rPr lang="en-US" dirty="0"/>
              <a:t> as follows: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≤“E3”</a:t>
            </a:r>
            <a:r>
              <a:rPr lang="en-US" dirty="0"/>
              <a:t>(EMP)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2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“</a:t>
            </a:r>
            <a:r>
              <a:rPr lang="en-US" sz="2800" baseline="-25000" dirty="0"/>
              <a:t>E3”&lt;ENO≤“E6”</a:t>
            </a:r>
            <a:r>
              <a:rPr lang="en-US" dirty="0"/>
              <a:t>(EMP)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EMP</a:t>
            </a:r>
            <a:r>
              <a:rPr lang="en-US" sz="2800" baseline="-25000" dirty="0"/>
              <a:t>3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≥“E6</a:t>
            </a:r>
            <a:r>
              <a:rPr lang="en-US" sz="4000" baseline="-25000" dirty="0"/>
              <a:t>”</a:t>
            </a:r>
            <a:r>
              <a:rPr lang="en-US" dirty="0"/>
              <a:t>(EMP)</a:t>
            </a:r>
          </a:p>
          <a:p>
            <a:pPr marL="1092747" lvl="1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ASG fragmented into </a:t>
            </a:r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dirty="0"/>
              <a:t> and </a:t>
            </a:r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dirty="0"/>
              <a:t> as follows: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≤“E3”</a:t>
            </a:r>
            <a:r>
              <a:rPr lang="en-US" dirty="0"/>
              <a:t>(ASG)</a:t>
            </a:r>
          </a:p>
          <a:p>
            <a:pPr marL="1706853" lvl="2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dirty="0" smtClean="0"/>
              <a:t>=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</a:t>
            </a:r>
            <a:r>
              <a:rPr lang="en-US" sz="2800" baseline="-25000" dirty="0"/>
              <a:t>&gt;“E3”</a:t>
            </a:r>
            <a:r>
              <a:rPr lang="en-US" dirty="0"/>
              <a:t>(ASG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ts val="3129"/>
              </a:lnSpc>
              <a:spcAft>
                <a:spcPts val="18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Replace EMP by (</a:t>
            </a:r>
            <a:r>
              <a:rPr lang="en-US" dirty="0" smtClean="0"/>
              <a:t>EMP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/>
              <a:t>EMP</a:t>
            </a:r>
            <a:r>
              <a:rPr lang="en-US" baseline="-25000" dirty="0" smtClean="0"/>
              <a:t>2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/>
              <a:t>EMP</a:t>
            </a:r>
            <a:r>
              <a:rPr lang="en-US" baseline="-25000" dirty="0" smtClean="0"/>
              <a:t>3</a:t>
            </a:r>
            <a:r>
              <a:rPr lang="en-US" dirty="0"/>
              <a:t>)  </a:t>
            </a:r>
          </a:p>
          <a:p>
            <a:pPr>
              <a:lnSpc>
                <a:spcPts val="3129"/>
              </a:lnSpc>
              <a:spcAft>
                <a:spcPts val="18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dirty="0"/>
              <a:t>and ASG by (</a:t>
            </a:r>
            <a:r>
              <a:rPr lang="en-US" dirty="0" smtClean="0"/>
              <a:t>ASG</a:t>
            </a:r>
            <a:r>
              <a:rPr lang="en-US" baseline="-25000" dirty="0" smtClean="0"/>
              <a:t>1</a:t>
            </a:r>
            <a:r>
              <a:rPr lang="en-US" dirty="0">
                <a:latin typeface="Symbol" charset="2"/>
                <a:sym typeface="Symbol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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dirty="0"/>
              <a:t>ASG</a:t>
            </a:r>
            <a:r>
              <a:rPr lang="en-US" baseline="-25000" dirty="0"/>
              <a:t>2</a:t>
            </a:r>
            <a:r>
              <a:rPr lang="en-US" dirty="0"/>
              <a:t>) in any query 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8426028" y="2164501"/>
            <a:ext cx="1487876" cy="5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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9925" name="Line 5"/>
          <p:cNvSpPr>
            <a:spLocks noChangeShapeType="1"/>
          </p:cNvSpPr>
          <p:nvPr/>
        </p:nvSpPr>
        <p:spPr bwMode="auto">
          <a:xfrm>
            <a:off x="9067236" y="2706367"/>
            <a:ext cx="18062" cy="50574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7852537" y="2996115"/>
            <a:ext cx="2276264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DUR=12 </a:t>
            </a:r>
            <a:r>
              <a:rPr lang="en-US" sz="2800" baseline="-25000" dirty="0" smtClean="0">
                <a:solidFill>
                  <a:schemeClr val="tx2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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DUR=24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9085298" y="3669040"/>
            <a:ext cx="18062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7827717" y="3908214"/>
            <a:ext cx="3334737" cy="52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PNAME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=“CAD/CAM”</a:t>
            </a: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7955269" y="4919699"/>
            <a:ext cx="2131994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ENAME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≠“J. DOE”</a:t>
            </a:r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9085298" y="4533618"/>
            <a:ext cx="18062" cy="50574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9085298" y="5545102"/>
            <a:ext cx="1806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9401387" y="6538525"/>
            <a:ext cx="79473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10792178" y="7423574"/>
            <a:ext cx="79473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 flipH="1">
            <a:off x="9356231" y="7423574"/>
            <a:ext cx="81280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7080392" y="7846731"/>
            <a:ext cx="972844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PROJ</a:t>
            </a:r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 flipH="1">
            <a:off x="7613227" y="6484338"/>
            <a:ext cx="1146951" cy="13095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9194349" y="7848036"/>
            <a:ext cx="275792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800" dirty="0">
              <a:solidFill>
                <a:schemeClr val="tx2"/>
              </a:solidFill>
              <a:latin typeface="Symbol" charset="2"/>
              <a:cs typeface="Symbol" charset="2"/>
              <a:sym typeface="Symbol" charset="2"/>
            </a:endParaRP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11549811" y="7884161"/>
            <a:ext cx="275792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28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9302045" y="8308622"/>
            <a:ext cx="18062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 flipH="1">
            <a:off x="8507307" y="8308622"/>
            <a:ext cx="415431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1" name="Line 21"/>
          <p:cNvSpPr>
            <a:spLocks noChangeShapeType="1"/>
          </p:cNvSpPr>
          <p:nvPr/>
        </p:nvSpPr>
        <p:spPr bwMode="auto">
          <a:xfrm>
            <a:off x="9645227" y="8308622"/>
            <a:ext cx="397369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11921067" y="8308622"/>
            <a:ext cx="397369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 flipH="1">
            <a:off x="11162453" y="8308622"/>
            <a:ext cx="415431" cy="4154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9944" name="Text Box 24"/>
          <p:cNvSpPr txBox="1">
            <a:spLocks noChangeArrowheads="1"/>
          </p:cNvSpPr>
          <p:nvPr/>
        </p:nvSpPr>
        <p:spPr bwMode="auto">
          <a:xfrm>
            <a:off x="7947378" y="8855005"/>
            <a:ext cx="925705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09945" name="Text Box 25"/>
          <p:cNvSpPr txBox="1">
            <a:spLocks noChangeArrowheads="1"/>
          </p:cNvSpPr>
          <p:nvPr/>
        </p:nvSpPr>
        <p:spPr bwMode="auto">
          <a:xfrm>
            <a:off x="8848232" y="8855005"/>
            <a:ext cx="925705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09946" name="Text Box 26"/>
          <p:cNvSpPr txBox="1">
            <a:spLocks noChangeArrowheads="1"/>
          </p:cNvSpPr>
          <p:nvPr/>
        </p:nvSpPr>
        <p:spPr bwMode="auto">
          <a:xfrm>
            <a:off x="9803255" y="8855005"/>
            <a:ext cx="925705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209947" name="Text Box 27"/>
          <p:cNvSpPr txBox="1">
            <a:spLocks noChangeArrowheads="1"/>
          </p:cNvSpPr>
          <p:nvPr/>
        </p:nvSpPr>
        <p:spPr bwMode="auto">
          <a:xfrm>
            <a:off x="10780504" y="8855005"/>
            <a:ext cx="923816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800" baseline="-25000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09948" name="Text Box 28"/>
          <p:cNvSpPr txBox="1">
            <a:spLocks noChangeArrowheads="1"/>
          </p:cNvSpPr>
          <p:nvPr/>
        </p:nvSpPr>
        <p:spPr bwMode="auto">
          <a:xfrm>
            <a:off x="11966222" y="8855005"/>
            <a:ext cx="923816" cy="36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702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09950" name="Text Box 30"/>
          <p:cNvSpPr txBox="1">
            <a:spLocks noChangeArrowheads="1"/>
          </p:cNvSpPr>
          <p:nvPr/>
        </p:nvSpPr>
        <p:spPr bwMode="auto">
          <a:xfrm>
            <a:off x="8653039" y="5960534"/>
            <a:ext cx="896020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9953" name="Text Box 33"/>
          <p:cNvSpPr txBox="1">
            <a:spLocks noChangeArrowheads="1"/>
          </p:cNvSpPr>
          <p:nvPr/>
        </p:nvSpPr>
        <p:spPr bwMode="auto">
          <a:xfrm>
            <a:off x="10145739" y="6935893"/>
            <a:ext cx="948948" cy="40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430806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494161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7179733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 flipV="1">
            <a:off x="8543431" y="6664960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251855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315210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4000782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 flipV="1">
            <a:off x="5364480" y="6664960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-71594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991761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677334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2041031" y="6664960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6293209" y="3745654"/>
            <a:ext cx="614485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1544320" y="4343965"/>
            <a:ext cx="4479431" cy="166172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H="1" flipV="1">
            <a:off x="6827520" y="4443307"/>
            <a:ext cx="1426916" cy="15714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718130" y="7256499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11781486" y="7256499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10467058" y="6664960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 flipH="1" flipV="1">
            <a:off x="11812693" y="6664960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4940018" y="4425244"/>
            <a:ext cx="1463040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 flipV="1">
            <a:off x="7134578" y="4343965"/>
            <a:ext cx="4407182" cy="166172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6600451" y="3160889"/>
            <a:ext cx="0" cy="5599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020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0487" y="2655147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177009" y="6041814"/>
            <a:ext cx="120720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4249352" y="6041814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7510497" y="6041814"/>
            <a:ext cx="134736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10906091" y="6041814"/>
            <a:ext cx="1224951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7328747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7328747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737209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737209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7328747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7328747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737209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737209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443307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461369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7328747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7328747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737209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737209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569742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115733"/>
            <a:ext cx="0" cy="6231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673209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784036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6177281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6177281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6216544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Reduction with selection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i="1" baseline="-25000" dirty="0"/>
              <a:t>R</a:t>
            </a:r>
            <a:r>
              <a:rPr lang="en-US" dirty="0"/>
              <a:t>={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R</a:t>
            </a:r>
            <a:r>
              <a:rPr lang="en-US" i="1" baseline="-25000" dirty="0" err="1"/>
              <a:t>w</a:t>
            </a:r>
            <a:r>
              <a:rPr lang="en-US" dirty="0"/>
              <a:t>} where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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/>
              <a:t>)</a:t>
            </a:r>
            <a:endParaRPr lang="en-US" dirty="0" smtClean="0"/>
          </a:p>
          <a:p>
            <a:pPr marL="1544296" lvl="2">
              <a:spcBef>
                <a:spcPct val="60000"/>
              </a:spcBef>
              <a:buNone/>
              <a:tabLst>
                <a:tab pos="3251149" algn="l"/>
              </a:tabLst>
            </a:pP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sz="2800" i="1" baseline="-25000" dirty="0" smtClean="0"/>
              <a:t>p</a:t>
            </a:r>
            <a:r>
              <a:rPr lang="en-US" sz="2800" i="1" baseline="-50000" dirty="0" smtClean="0"/>
              <a:t>i</a:t>
            </a:r>
            <a:r>
              <a:rPr lang="en-US" sz="2800" dirty="0" smtClean="0"/>
              <a:t>(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)=</a:t>
            </a:r>
            <a:r>
              <a:rPr lang="en-US" sz="2800" dirty="0" smtClean="0">
                <a:latin typeface="Symbol" charset="2"/>
                <a:sym typeface="Symbol"/>
              </a:rPr>
              <a:t>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  <a:sym typeface="Symbol"/>
              </a:rPr>
              <a:t> </a:t>
            </a:r>
            <a:r>
              <a:rPr lang="en-US" sz="2800" dirty="0"/>
              <a:t>if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</a:t>
            </a:r>
            <a:r>
              <a:rPr lang="en-US" sz="2800" i="1" dirty="0" smtClean="0"/>
              <a:t>x </a:t>
            </a:r>
            <a:r>
              <a:rPr lang="en-US" sz="2800" dirty="0"/>
              <a:t>in </a:t>
            </a:r>
            <a:r>
              <a:rPr lang="en-US" sz="2800" i="1" dirty="0"/>
              <a:t>R</a:t>
            </a:r>
            <a:r>
              <a:rPr lang="en-US" sz="2800" dirty="0"/>
              <a:t>: ¬(</a:t>
            </a:r>
            <a:r>
              <a:rPr lang="en-US" sz="2800" i="1" dirty="0"/>
              <a:t>p</a:t>
            </a:r>
            <a:r>
              <a:rPr lang="en-US" sz="28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j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))</a:t>
            </a:r>
            <a:endParaRPr lang="en-US" sz="34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/>
              <a:t>Example</a:t>
            </a: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SELECT</a:t>
            </a:r>
            <a:r>
              <a:rPr lang="en-US" sz="2600" dirty="0">
                <a:latin typeface="Courier New"/>
              </a:rPr>
              <a:t>	*</a:t>
            </a: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endParaRPr lang="en-US" sz="2600" dirty="0">
              <a:latin typeface="Courier New"/>
            </a:endParaRPr>
          </a:p>
          <a:p>
            <a:pPr>
              <a:spcBef>
                <a:spcPct val="10000"/>
              </a:spcBef>
              <a:buNone/>
              <a:tabLst>
                <a:tab pos="3251149" algn="l"/>
              </a:tabLst>
            </a:pPr>
            <a:r>
              <a:rPr lang="en-US" sz="2600" b="1" dirty="0">
                <a:latin typeface="Courier New"/>
              </a:rPr>
              <a:t>			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16822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095873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118187" y="6890738"/>
            <a:ext cx="0" cy="7676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63428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5130326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4118187" y="8073814"/>
            <a:ext cx="0" cy="5147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2664178" y="8073813"/>
            <a:ext cx="1255324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4389120" y="8073813"/>
            <a:ext cx="1273387" cy="5960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8898558" y="862019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8581302" y="6265334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9509760" y="6908800"/>
            <a:ext cx="0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940835" y="7537965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Step 1 – Query Decomposition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Input :  </a:t>
            </a:r>
            <a:r>
              <a:rPr lang="en-US" dirty="0"/>
              <a:t>Calculus query on global relations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Normalization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manipulate query quantifiers and qualification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Analysis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detect and reject “incorrect” queries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possible for only a subset of relational calculus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Simplification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eliminate redundant predicates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>
                <a:solidFill>
                  <a:schemeClr val="tx2"/>
                </a:solidFill>
              </a:rPr>
              <a:t>Restructuring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calculus </a:t>
            </a:r>
            <a:r>
              <a:rPr lang="en-US" dirty="0" smtClean="0"/>
              <a:t>query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algebraic </a:t>
            </a:r>
            <a:r>
              <a:rPr lang="en-US" dirty="0"/>
              <a:t>query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more than one translation is possible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use transformation rules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PHF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/>
              <a:t>Reduction with join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Possible 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Distribute join over union</a:t>
            </a:r>
          </a:p>
          <a:p>
            <a:pPr marL="2763477" lvl="2">
              <a:lnSpc>
                <a:spcPts val="3413"/>
              </a:lnSpc>
              <a:spcAft>
                <a:spcPts val="1991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2800" dirty="0" smtClean="0">
                <a:latin typeface="Symbol" charset="2"/>
                <a:sym typeface="Symbol"/>
              </a:rPr>
              <a:t>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 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sym typeface="Symbol" charset="2"/>
              </a:rPr>
              <a:t> 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smtClean="0"/>
              <a:t>S</a:t>
            </a:r>
            <a:r>
              <a:rPr lang="en-US" sz="2800" dirty="0"/>
              <a:t>)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dirty="0"/>
              <a:t>Given </a:t>
            </a:r>
            <a:r>
              <a:rPr lang="en-US" sz="2800" i="1" dirty="0" err="1"/>
              <a:t>R</a:t>
            </a:r>
            <a:r>
              <a:rPr lang="en-US" sz="2800" i="1" baseline="-25000" dirty="0" err="1"/>
              <a:t>i</a:t>
            </a:r>
            <a:r>
              <a:rPr lang="en-US" sz="2800" dirty="0"/>
              <a:t> </a:t>
            </a:r>
            <a:r>
              <a:rPr lang="en-US" sz="2800" dirty="0" smtClean="0"/>
              <a:t>=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i="1" baseline="-25000" dirty="0" smtClean="0"/>
              <a:t>p</a:t>
            </a:r>
            <a:r>
              <a:rPr lang="en-US" sz="2800" i="1" baseline="-50000" dirty="0" smtClean="0"/>
              <a:t>i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dirty="0"/>
              <a:t>) and </a:t>
            </a:r>
            <a:r>
              <a:rPr lang="en-US" sz="2800" i="1" dirty="0" err="1"/>
              <a:t>R</a:t>
            </a:r>
            <a:r>
              <a:rPr lang="en-US" sz="2800" i="1" baseline="-25000" dirty="0" err="1"/>
              <a:t>j</a:t>
            </a:r>
            <a:r>
              <a:rPr lang="en-US" sz="2800" dirty="0"/>
              <a:t> =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i="1" baseline="-25000" dirty="0" err="1" smtClean="0"/>
              <a:t>p</a:t>
            </a:r>
            <a:r>
              <a:rPr lang="en-US" sz="2800" i="1" baseline="-50000" dirty="0" err="1" smtClean="0"/>
              <a:t>j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dirty="0"/>
              <a:t>)</a:t>
            </a: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800" i="1" dirty="0" err="1"/>
              <a:t>R</a:t>
            </a:r>
            <a:r>
              <a:rPr lang="en-US" sz="2800" i="1" baseline="-25000" dirty="0" err="1"/>
              <a:t>i</a:t>
            </a:r>
            <a:r>
              <a:rPr lang="en-US" sz="2800" spc="-427" dirty="0">
                <a:latin typeface="MS PGothic"/>
                <a:ea typeface="MS PGothic"/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⋈</a:t>
            </a:r>
            <a:r>
              <a:rPr lang="en-US" sz="2800" i="1" dirty="0" err="1" smtClean="0"/>
              <a:t>R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=</a:t>
            </a:r>
            <a:r>
              <a:rPr lang="en-US" sz="2800" dirty="0" smtClean="0">
                <a:latin typeface="Symbol" charset="2"/>
                <a:sym typeface="Symbol"/>
              </a:rPr>
              <a:t></a:t>
            </a:r>
            <a:r>
              <a:rPr lang="en-US" sz="2800" dirty="0" smtClean="0"/>
              <a:t> </a:t>
            </a:r>
            <a:r>
              <a:rPr lang="en-US" sz="2800" dirty="0"/>
              <a:t>if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800" i="1" dirty="0" smtClean="0"/>
              <a:t>x </a:t>
            </a:r>
            <a:r>
              <a:rPr lang="en-US" sz="2800" dirty="0"/>
              <a:t>in </a:t>
            </a:r>
            <a:r>
              <a:rPr lang="en-US" sz="2800" i="1" dirty="0" err="1"/>
              <a:t>R</a:t>
            </a:r>
            <a:r>
              <a:rPr lang="en-US" sz="4300" i="1" baseline="-25000" dirty="0" err="1"/>
              <a:t>i</a:t>
            </a:r>
            <a:r>
              <a:rPr lang="en-US" sz="2800" i="1" dirty="0" smtClean="0"/>
              <a:t>,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</a:t>
            </a:r>
            <a:r>
              <a:rPr lang="en-US" sz="2800" i="1" dirty="0" smtClean="0"/>
              <a:t>y </a:t>
            </a:r>
            <a:r>
              <a:rPr lang="en-US" sz="2800" dirty="0"/>
              <a:t>in </a:t>
            </a:r>
            <a:r>
              <a:rPr lang="en-US" sz="2800" i="1" dirty="0" err="1"/>
              <a:t>R</a:t>
            </a:r>
            <a:r>
              <a:rPr lang="en-US" sz="4300" i="1" baseline="-25000" dirty="0" err="1"/>
              <a:t>j</a:t>
            </a:r>
            <a:r>
              <a:rPr lang="en-US" sz="2800" dirty="0"/>
              <a:t>: ¬(</a:t>
            </a:r>
            <a:r>
              <a:rPr lang="en-US" sz="2800" i="1" dirty="0"/>
              <a:t>p</a:t>
            </a:r>
            <a:r>
              <a:rPr lang="en-US" sz="4300" i="1" baseline="-25000" dirty="0"/>
              <a:t>i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err="1"/>
              <a:t>p</a:t>
            </a:r>
            <a:r>
              <a:rPr lang="en-US" sz="4300" i="1" baseline="-25000" dirty="0" err="1"/>
              <a:t>j</a:t>
            </a:r>
            <a:r>
              <a:rPr lang="en-US" sz="2800" dirty="0"/>
              <a:t>(</a:t>
            </a:r>
            <a:r>
              <a:rPr lang="en-US" sz="2800" i="1" dirty="0"/>
              <a:t>y</a:t>
            </a:r>
            <a:r>
              <a:rPr lang="en-US" sz="2800" dirty="0"/>
              <a:t>))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PHF</a:t>
            </a:r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303516" cy="6769100"/>
          </a:xfrm>
        </p:spPr>
        <p:txBody>
          <a:bodyPr/>
          <a:lstStyle/>
          <a:p>
            <a:r>
              <a:rPr lang="en-US" dirty="0" smtClean="0"/>
              <a:t>Assume EMP is fragmented as before and</a:t>
            </a:r>
          </a:p>
          <a:p>
            <a:pPr lvl="1"/>
            <a:r>
              <a:rPr lang="en-US" sz="2800" dirty="0"/>
              <a:t>ASG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 </a:t>
            </a:r>
            <a:r>
              <a:rPr lang="en-US" sz="2800" baseline="-25000" dirty="0"/>
              <a:t>≤ "E3"</a:t>
            </a:r>
            <a:r>
              <a:rPr lang="en-US" sz="2800" dirty="0"/>
              <a:t>(ASG)</a:t>
            </a:r>
          </a:p>
          <a:p>
            <a:pPr lvl="1"/>
            <a:r>
              <a:rPr lang="en-US" sz="2800" dirty="0"/>
              <a:t>ASG</a:t>
            </a:r>
            <a:r>
              <a:rPr lang="en-US" sz="2800" baseline="-25000" dirty="0"/>
              <a:t>2</a:t>
            </a:r>
            <a:r>
              <a:rPr lang="en-US" sz="2800" dirty="0"/>
              <a:t>: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ENO </a:t>
            </a:r>
            <a:r>
              <a:rPr lang="en-US" sz="2800" baseline="-25000" dirty="0"/>
              <a:t>&gt; "E3"</a:t>
            </a:r>
            <a:r>
              <a:rPr lang="en-US" sz="2800" dirty="0"/>
              <a:t>(ASG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Consider the query</a:t>
            </a:r>
          </a:p>
          <a:p>
            <a:pPr>
              <a:lnSpc>
                <a:spcPct val="90000"/>
              </a:lnSpc>
              <a:spcAft>
                <a:spcPts val="569"/>
              </a:spcAft>
              <a:buNone/>
            </a:pPr>
            <a:r>
              <a:rPr lang="en-US" b="1" dirty="0">
                <a:latin typeface="Courier New"/>
              </a:rPr>
              <a:t>		SELECT	</a:t>
            </a:r>
            <a:r>
              <a:rPr lang="en-US" dirty="0">
                <a:latin typeface="Courier New"/>
              </a:rPr>
              <a:t>*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569"/>
              </a:spcAft>
              <a:buNone/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>,ASG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"/>
              </a:spcAft>
              <a:buNone/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	EMP.ENO=ASG.ENO</a:t>
            </a: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3971776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996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Find useless (not empty) intermediate relations</a:t>
            </a:r>
          </a:p>
          <a:p>
            <a:pPr marL="1463017" lvl="1" indent="0">
              <a:lnSpc>
                <a:spcPts val="3413"/>
              </a:lnSpc>
              <a:spcAft>
                <a:spcPts val="853"/>
              </a:spcAft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Relation </a:t>
            </a:r>
            <a:r>
              <a:rPr lang="en-US" i="1" dirty="0"/>
              <a:t>R</a:t>
            </a:r>
            <a:r>
              <a:rPr lang="en-US" dirty="0"/>
              <a:t> defined over attributes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...,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} vertically fragmented as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i="1" baseline="-25000" dirty="0" smtClean="0"/>
              <a:t>A</a:t>
            </a:r>
            <a:r>
              <a:rPr lang="en-US" baseline="-25000" dirty="0"/>
              <a:t>'</a:t>
            </a:r>
            <a:r>
              <a:rPr lang="en-US" dirty="0"/>
              <a:t>(</a:t>
            </a:r>
            <a:r>
              <a:rPr lang="en-US" i="1" dirty="0"/>
              <a:t>R</a:t>
            </a:r>
            <a:r>
              <a:rPr lang="en-US" dirty="0"/>
              <a:t>) where </a:t>
            </a:r>
            <a:r>
              <a:rPr lang="en-US" i="1" dirty="0"/>
              <a:t>A</a:t>
            </a:r>
            <a:r>
              <a:rPr lang="en-US" dirty="0" smtClean="0"/>
              <a:t>'</a:t>
            </a:r>
            <a:r>
              <a:rPr lang="en-US" dirty="0" smtClean="0">
                <a:latin typeface="Symbol" charset="2"/>
                <a:cs typeface="Symbol" charset="2"/>
                <a:sym typeface="Symbol" charset="2"/>
              </a:rPr>
              <a:t>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i="1" dirty="0" smtClean="0"/>
              <a:t>A</a:t>
            </a:r>
            <a:r>
              <a:rPr lang="en-US" dirty="0"/>
              <a:t>: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3300" i="1" baseline="-25000" dirty="0" smtClean="0"/>
              <a:t>D,K</a:t>
            </a:r>
            <a:r>
              <a:rPr lang="en-US" sz="2300" dirty="0" smtClean="0"/>
              <a:t>(</a:t>
            </a:r>
            <a:r>
              <a:rPr lang="en-US" sz="2300" i="1" dirty="0" err="1" smtClean="0"/>
              <a:t>R</a:t>
            </a:r>
            <a:r>
              <a:rPr lang="en-US" sz="3300" i="1" baseline="-25000" dirty="0" err="1" smtClean="0"/>
              <a:t>i</a:t>
            </a:r>
            <a:r>
              <a:rPr lang="en-US" sz="2300" dirty="0"/>
              <a:t>) is useless if the set of projection attributes </a:t>
            </a:r>
            <a:r>
              <a:rPr lang="en-US" sz="2300" i="1" dirty="0"/>
              <a:t>D</a:t>
            </a:r>
            <a:r>
              <a:rPr lang="en-US" sz="2300" dirty="0"/>
              <a:t> is not in </a:t>
            </a:r>
            <a:r>
              <a:rPr lang="en-US" sz="2300" i="1" dirty="0"/>
              <a:t>A</a:t>
            </a:r>
            <a:r>
              <a:rPr lang="en-US" sz="2300" dirty="0"/>
              <a:t>'</a:t>
            </a:r>
          </a:p>
          <a:p>
            <a:pPr marL="1463017" lvl="1" indent="0">
              <a:lnSpc>
                <a:spcPts val="3413"/>
              </a:lnSpc>
              <a:spcAft>
                <a:spcPts val="853"/>
              </a:spcAft>
              <a:buNone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dirty="0"/>
              <a:t>Example: EMP</a:t>
            </a:r>
            <a:r>
              <a:rPr lang="en-US" baseline="-25000" dirty="0"/>
              <a:t>1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(EMP); EMP</a:t>
            </a:r>
            <a:r>
              <a:rPr lang="en-US" baseline="-25000" dirty="0"/>
              <a:t>2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463017" lvl="1" indent="0">
              <a:buNone/>
              <a:tabLst>
                <a:tab pos="1219181" algn="l"/>
                <a:tab pos="2031968" algn="l"/>
                <a:tab pos="3443058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b="1" dirty="0">
                <a:latin typeface="Courier New"/>
              </a:rPr>
              <a:t>	SELECT</a:t>
            </a:r>
            <a:r>
              <a:rPr lang="en-US" dirty="0" smtClean="0">
                <a:latin typeface="Courier New"/>
              </a:rPr>
              <a:t>	ENAME</a:t>
            </a:r>
            <a:endParaRPr lang="en-US" dirty="0">
              <a:latin typeface="Courier New"/>
            </a:endParaRPr>
          </a:p>
          <a:p>
            <a:pPr marL="1463017" lvl="1" indent="0">
              <a:spcBef>
                <a:spcPct val="0"/>
              </a:spcBef>
              <a:buNone/>
              <a:tabLst>
                <a:tab pos="1219181" algn="l"/>
                <a:tab pos="2031968" algn="l"/>
                <a:tab pos="3443058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b="1" dirty="0">
                <a:latin typeface="Courier New"/>
              </a:rPr>
              <a:t>	FROM</a:t>
            </a:r>
            <a:r>
              <a:rPr lang="en-US" dirty="0" smtClean="0">
                <a:latin typeface="Courier New"/>
              </a:rPr>
              <a:t>		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8983699" y="8736693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9530081" y="6831129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2560320" y="8763787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5378027" y="8763787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953976" y="6180889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3151858" y="8050329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4795520" y="8050329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4596836" y="6885315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3942116" y="7508463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8778847" y="6180889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6934448" y="7109048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12293600" cy="7416824"/>
          </a:xfrm>
        </p:spPr>
        <p:txBody>
          <a:bodyPr/>
          <a:lstStyle/>
          <a:p>
            <a:r>
              <a:rPr lang="en-US" dirty="0"/>
              <a:t>Rule :</a:t>
            </a:r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fragmentation</a:t>
            </a:r>
          </a:p>
          <a:p>
            <a:r>
              <a:rPr lang="en-US" dirty="0"/>
              <a:t>Example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ASG</a:t>
            </a:r>
            <a:r>
              <a:rPr lang="en-US" sz="2800" baseline="-25000" dirty="0"/>
              <a:t>1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TITLE</a:t>
            </a:r>
            <a:r>
              <a:rPr lang="en-US" sz="2800" baseline="-25000" dirty="0"/>
              <a:t>=“Programmer”</a:t>
            </a:r>
            <a:r>
              <a:rPr lang="en-US" sz="2800" dirty="0"/>
              <a:t> (EMP) </a:t>
            </a:r>
          </a:p>
          <a:p>
            <a:pPr lvl="1"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 smtClean="0"/>
              <a:t>: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</a:t>
            </a:r>
            <a:r>
              <a:rPr lang="en-US" sz="2800" baseline="-25000" dirty="0" smtClean="0"/>
              <a:t>TITLE</a:t>
            </a:r>
            <a:r>
              <a:rPr lang="en-US" sz="2800" baseline="-25000" dirty="0"/>
              <a:t>=“Programmer”</a:t>
            </a:r>
            <a:r>
              <a:rPr lang="en-US" sz="2800" dirty="0"/>
              <a:t> (EMP)</a:t>
            </a:r>
          </a:p>
          <a:p>
            <a:r>
              <a:rPr lang="en-US" dirty="0"/>
              <a:t>Query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WHERE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EMP.ENO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AND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EMP.TITLE </a:t>
            </a:r>
            <a:r>
              <a:rPr lang="en-US" sz="2800" dirty="0">
                <a:latin typeface="Courier New"/>
              </a:rPr>
              <a:t>= "Mech. Eng."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525736" y="2102204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Generic 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597985" y="5990636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</a:rPr>
              <a:t>Selections first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3456362" y="4133419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9489144" y="4142450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1932191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7384804" y="3056460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49" name="Rectangle 9"/>
          <p:cNvSpPr>
            <a:spLocks noChangeArrowheads="1"/>
          </p:cNvSpPr>
          <p:nvPr/>
        </p:nvSpPr>
        <p:spPr bwMode="auto">
          <a:xfrm>
            <a:off x="4560244" y="5357134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0" name="Rectangle 10"/>
          <p:cNvSpPr>
            <a:spLocks noChangeArrowheads="1"/>
          </p:cNvSpPr>
          <p:nvPr/>
        </p:nvSpPr>
        <p:spPr bwMode="auto">
          <a:xfrm>
            <a:off x="8007343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51" name="Rectangle 11"/>
          <p:cNvSpPr>
            <a:spLocks noChangeArrowheads="1"/>
          </p:cNvSpPr>
          <p:nvPr/>
        </p:nvSpPr>
        <p:spPr bwMode="auto">
          <a:xfrm>
            <a:off x="10581209" y="5357134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V="1">
            <a:off x="2528711" y="4530788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H="1" flipV="1">
            <a:off x="3955627" y="4530788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 flipV="1">
            <a:off x="8516338" y="455788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 flipH="1" flipV="1">
            <a:off x="9943253" y="455788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 flipH="1" flipV="1">
            <a:off x="8588587" y="3663801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 flipV="1">
            <a:off x="6990080" y="2823908"/>
            <a:ext cx="1083733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V="1">
            <a:off x="3720818" y="2688441"/>
            <a:ext cx="2095218" cy="15172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3618922" y="752432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2040564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4668617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V="1">
            <a:off x="2691271" y="7987171"/>
            <a:ext cx="1038578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flipH="1" flipV="1">
            <a:off x="4118187" y="7987171"/>
            <a:ext cx="1056640" cy="8398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4" name="Rectangle 24"/>
          <p:cNvSpPr>
            <a:spLocks noChangeArrowheads="1"/>
          </p:cNvSpPr>
          <p:nvPr/>
        </p:nvSpPr>
        <p:spPr bwMode="auto">
          <a:xfrm>
            <a:off x="8603396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1865" name="Rectangle 25"/>
          <p:cNvSpPr>
            <a:spLocks noChangeArrowheads="1"/>
          </p:cNvSpPr>
          <p:nvPr/>
        </p:nvSpPr>
        <p:spPr bwMode="auto">
          <a:xfrm>
            <a:off x="7926671" y="7481429"/>
            <a:ext cx="2684623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8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8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1866" name="Line 26"/>
          <p:cNvSpPr>
            <a:spLocks noChangeShapeType="1"/>
          </p:cNvSpPr>
          <p:nvPr/>
        </p:nvSpPr>
        <p:spPr bwMode="auto">
          <a:xfrm flipV="1">
            <a:off x="3883378" y="6632504"/>
            <a:ext cx="1986844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flipH="1" flipV="1">
            <a:off x="7125547" y="6713784"/>
            <a:ext cx="189653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68" name="Line 28"/>
          <p:cNvSpPr>
            <a:spLocks noChangeShapeType="1"/>
          </p:cNvSpPr>
          <p:nvPr/>
        </p:nvSpPr>
        <p:spPr bwMode="auto">
          <a:xfrm flipV="1">
            <a:off x="9157547" y="8095544"/>
            <a:ext cx="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1873" name="Rectangle 33"/>
          <p:cNvSpPr>
            <a:spLocks noChangeArrowheads="1"/>
          </p:cNvSpPr>
          <p:nvPr/>
        </p:nvSpPr>
        <p:spPr bwMode="auto">
          <a:xfrm>
            <a:off x="5887932" y="6096066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785522" y="2135780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309712" y="2356520"/>
            <a:ext cx="4118187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800" dirty="0">
                <a:latin typeface="Book Antiqua"/>
                <a:cs typeface="Book Antiqua"/>
              </a:rPr>
              <a:t>Joins over unions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9712" y="5817840"/>
            <a:ext cx="10188575" cy="12192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Elimination of the empty intermediate relations </a:t>
            </a:r>
          </a:p>
          <a:p>
            <a:pPr>
              <a:buFont typeface="Wingdings" charset="2"/>
              <a:buNone/>
            </a:pPr>
            <a:r>
              <a:rPr lang="en-US" dirty="0"/>
              <a:t>(left sub-tree)</a:t>
            </a:r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6226655" y="2164877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2148937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4835164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2743201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9833884" y="5285126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9098670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V="1">
            <a:off x="4045939" y="2697712"/>
            <a:ext cx="2201334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6" name="Line 12"/>
          <p:cNvSpPr>
            <a:spLocks noChangeShapeType="1"/>
          </p:cNvSpPr>
          <p:nvPr/>
        </p:nvSpPr>
        <p:spPr bwMode="auto">
          <a:xfrm flipH="1" flipV="1">
            <a:off x="6798170" y="2724806"/>
            <a:ext cx="2007164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7161204" y="5285126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78" name="Rectangle 14"/>
          <p:cNvSpPr>
            <a:spLocks noChangeArrowheads="1"/>
          </p:cNvSpPr>
          <p:nvPr/>
        </p:nvSpPr>
        <p:spPr bwMode="auto">
          <a:xfrm>
            <a:off x="4145049" y="4291704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79" name="Line 15"/>
          <p:cNvSpPr>
            <a:spLocks noChangeShapeType="1"/>
          </p:cNvSpPr>
          <p:nvPr/>
        </p:nvSpPr>
        <p:spPr bwMode="auto">
          <a:xfrm flipV="1">
            <a:off x="5362223" y="4865179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0" name="Line 16"/>
          <p:cNvSpPr>
            <a:spLocks noChangeShapeType="1"/>
          </p:cNvSpPr>
          <p:nvPr/>
        </p:nvSpPr>
        <p:spPr bwMode="auto">
          <a:xfrm flipH="1" flipV="1">
            <a:off x="4605867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 flipV="1">
            <a:off x="7755468" y="3808539"/>
            <a:ext cx="878275" cy="14630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2" name="Line 18"/>
          <p:cNvSpPr>
            <a:spLocks noChangeShapeType="1"/>
          </p:cNvSpPr>
          <p:nvPr/>
        </p:nvSpPr>
        <p:spPr bwMode="auto">
          <a:xfrm flipH="1" flipV="1">
            <a:off x="9672320" y="3889819"/>
            <a:ext cx="704427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3" name="Line 19"/>
          <p:cNvSpPr>
            <a:spLocks noChangeShapeType="1"/>
          </p:cNvSpPr>
          <p:nvPr/>
        </p:nvSpPr>
        <p:spPr bwMode="auto">
          <a:xfrm flipV="1">
            <a:off x="10374490" y="4919366"/>
            <a:ext cx="0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3882911" y="8813518"/>
            <a:ext cx="1100474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ASG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7828977" y="8813518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7220142" y="7467882"/>
            <a:ext cx="248381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TITLE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=“Mech. Eng.”</a:t>
            </a:r>
          </a:p>
        </p:txBody>
      </p:sp>
      <p:sp>
        <p:nvSpPr>
          <p:cNvPr id="292887" name="Line 23"/>
          <p:cNvSpPr>
            <a:spLocks noChangeShapeType="1"/>
          </p:cNvSpPr>
          <p:nvPr/>
        </p:nvSpPr>
        <p:spPr bwMode="auto">
          <a:xfrm flipV="1">
            <a:off x="4533618" y="6876344"/>
            <a:ext cx="1499164" cy="19507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8" name="Line 24"/>
          <p:cNvSpPr>
            <a:spLocks noChangeShapeType="1"/>
          </p:cNvSpPr>
          <p:nvPr/>
        </p:nvSpPr>
        <p:spPr bwMode="auto">
          <a:xfrm flipH="1" flipV="1">
            <a:off x="6827520" y="6984717"/>
            <a:ext cx="1544320" cy="731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2889" name="Line 25"/>
          <p:cNvSpPr>
            <a:spLocks noChangeShapeType="1"/>
          </p:cNvSpPr>
          <p:nvPr/>
        </p:nvSpPr>
        <p:spPr bwMode="auto">
          <a:xfrm flipV="1">
            <a:off x="8398933" y="8068450"/>
            <a:ext cx="0" cy="7857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887932" y="6326962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3430059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8550630" y="3265614"/>
            <a:ext cx="1433758" cy="6816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specified: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selections on horizontal fragments;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fragments;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>
                <a:solidFill>
                  <a:schemeClr val="hlink"/>
                </a:solidFill>
              </a:rPr>
              <a:t>joins over unions </a:t>
            </a:r>
            <a:r>
              <a:rPr lang="en-US" dirty="0"/>
              <a:t>in order to isolate and remove useless joins.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Reduction for HF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6502400" cy="6232525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Consider the following hybrid fragmentation: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sz="2800" dirty="0" smtClean="0">
                <a:latin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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325115" lvl="1" indent="0">
              <a:spcBef>
                <a:spcPct val="65000"/>
              </a:spcBef>
              <a:buNone/>
            </a:pPr>
            <a:r>
              <a:rPr lang="en-US" dirty="0"/>
              <a:t>and the query</a:t>
            </a:r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6490116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7600943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7314904" y="6403058"/>
            <a:ext cx="53568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 charset="2"/>
              </a:rPr>
              <a:t></a:t>
            </a:r>
            <a:endParaRPr lang="en-US" sz="2800" dirty="0">
              <a:solidFill>
                <a:schemeClr val="tx2"/>
              </a:solidFill>
              <a:latin typeface="Symbol" charset="2"/>
            </a:endParaRPr>
          </a:p>
        </p:txBody>
      </p:sp>
      <p:sp>
        <p:nvSpPr>
          <p:cNvPr id="293895" name="Line 7"/>
          <p:cNvSpPr>
            <a:spLocks noChangeShapeType="1"/>
          </p:cNvSpPr>
          <p:nvPr/>
        </p:nvSpPr>
        <p:spPr bwMode="auto">
          <a:xfrm flipV="1">
            <a:off x="7057814" y="6881707"/>
            <a:ext cx="442524" cy="89408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6" name="Line 8"/>
          <p:cNvSpPr>
            <a:spLocks noChangeShapeType="1"/>
          </p:cNvSpPr>
          <p:nvPr/>
        </p:nvSpPr>
        <p:spPr bwMode="auto">
          <a:xfrm flipH="1" flipV="1">
            <a:off x="7671929" y="6881707"/>
            <a:ext cx="460587" cy="89408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 flipV="1">
            <a:off x="7599680" y="5716694"/>
            <a:ext cx="388338" cy="75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8522116" y="7762240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 flipH="1" flipV="1">
            <a:off x="8186702" y="5770880"/>
            <a:ext cx="812800" cy="200490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7200708" y="4005299"/>
            <a:ext cx="150784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ENO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=“E5”</a:t>
            </a:r>
          </a:p>
        </p:txBody>
      </p:sp>
      <p:sp>
        <p:nvSpPr>
          <p:cNvPr id="293901" name="Line 13"/>
          <p:cNvSpPr>
            <a:spLocks noChangeShapeType="1"/>
          </p:cNvSpPr>
          <p:nvPr/>
        </p:nvSpPr>
        <p:spPr bwMode="auto">
          <a:xfrm flipV="1">
            <a:off x="7997049" y="4660053"/>
            <a:ext cx="0" cy="70442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2" name="Line 14"/>
          <p:cNvSpPr>
            <a:spLocks noChangeShapeType="1"/>
          </p:cNvSpPr>
          <p:nvPr/>
        </p:nvSpPr>
        <p:spPr bwMode="auto">
          <a:xfrm flipV="1">
            <a:off x="7997049" y="3522133"/>
            <a:ext cx="0" cy="70442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7321068" y="2734170"/>
            <a:ext cx="1385257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6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904" name="Rectangle 16"/>
          <p:cNvSpPr>
            <a:spLocks noChangeArrowheads="1"/>
          </p:cNvSpPr>
          <p:nvPr/>
        </p:nvSpPr>
        <p:spPr bwMode="auto">
          <a:xfrm>
            <a:off x="11290151" y="6651413"/>
            <a:ext cx="1106047" cy="527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rgbClr val="000000"/>
                </a:solidFill>
                <a:latin typeface="Arial" charset="0"/>
              </a:rPr>
              <a:t>EMP</a:t>
            </a:r>
            <a:r>
              <a:rPr lang="en-US" sz="260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93905" name="Rectangle 17"/>
          <p:cNvSpPr>
            <a:spLocks noChangeArrowheads="1"/>
          </p:cNvSpPr>
          <p:nvPr/>
        </p:nvSpPr>
        <p:spPr bwMode="auto">
          <a:xfrm>
            <a:off x="10973453" y="4924215"/>
            <a:ext cx="150784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ENO</a:t>
            </a:r>
            <a:r>
              <a:rPr lang="en-US" sz="2600" baseline="-25000" dirty="0">
                <a:solidFill>
                  <a:srgbClr val="000000"/>
                </a:solidFill>
                <a:latin typeface="Arial" charset="0"/>
              </a:rPr>
              <a:t>=“E5”</a:t>
            </a:r>
          </a:p>
        </p:txBody>
      </p:sp>
      <p:sp>
        <p:nvSpPr>
          <p:cNvPr id="293906" name="Rectangle 18"/>
          <p:cNvSpPr>
            <a:spLocks noChangeArrowheads="1"/>
          </p:cNvSpPr>
          <p:nvPr/>
        </p:nvSpPr>
        <p:spPr bwMode="auto">
          <a:xfrm>
            <a:off x="11143485" y="3303130"/>
            <a:ext cx="1385257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  <a:latin typeface="Symbol" charset="2"/>
                <a:sym typeface="Symbol"/>
              </a:rPr>
              <a:t></a:t>
            </a:r>
            <a:r>
              <a:rPr lang="en-US" sz="2600" baseline="-25000" dirty="0" smtClean="0">
                <a:solidFill>
                  <a:srgbClr val="000000"/>
                </a:solidFill>
                <a:latin typeface="Arial" charset="0"/>
              </a:rPr>
              <a:t>ENAME</a:t>
            </a:r>
            <a:endParaRPr lang="en-US" sz="260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907" name="Line 19"/>
          <p:cNvSpPr>
            <a:spLocks noChangeShapeType="1"/>
          </p:cNvSpPr>
          <p:nvPr/>
        </p:nvSpPr>
        <p:spPr bwMode="auto">
          <a:xfrm flipV="1">
            <a:off x="11837530" y="5581227"/>
            <a:ext cx="0" cy="1137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8" name="Line 20"/>
          <p:cNvSpPr>
            <a:spLocks noChangeShapeType="1"/>
          </p:cNvSpPr>
          <p:nvPr/>
        </p:nvSpPr>
        <p:spPr bwMode="auto">
          <a:xfrm flipV="1">
            <a:off x="11837530" y="4009813"/>
            <a:ext cx="0" cy="1137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93909" name="Rectangle 21"/>
          <p:cNvSpPr>
            <a:spLocks noChangeArrowheads="1"/>
          </p:cNvSpPr>
          <p:nvPr/>
        </p:nvSpPr>
        <p:spPr bwMode="auto">
          <a:xfrm>
            <a:off x="9441904" y="4669085"/>
            <a:ext cx="866976" cy="912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5100" dirty="0">
                <a:latin typeface="Monotype Sorts" charset="2"/>
                <a:sym typeface="Symbol"/>
              </a:rPr>
              <a:t></a:t>
            </a:r>
            <a:endParaRPr lang="en-US" sz="5100" dirty="0">
              <a:latin typeface="Monotype Sorts" charset="2"/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7526516" y="5184035"/>
            <a:ext cx="1126524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2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2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Normalization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05734" indent="-505734">
              <a:lnSpc>
                <a:spcPts val="3413"/>
              </a:lnSpc>
              <a:spcAft>
                <a:spcPts val="996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Lexical and syntactic analysis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check validity (similar to compilers)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check for attributes and relations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type checking on the qualification</a:t>
            </a:r>
          </a:p>
          <a:p>
            <a:pPr marL="505734" indent="-505734">
              <a:lnSpc>
                <a:spcPts val="3413"/>
              </a:lnSpc>
              <a:spcAft>
                <a:spcPts val="996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Put into </a:t>
            </a:r>
            <a:r>
              <a:rPr lang="en-US" dirty="0">
                <a:solidFill>
                  <a:srgbClr val="DD0806"/>
                </a:solidFill>
              </a:rPr>
              <a:t>normal form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Conjunctive normal form</a:t>
            </a:r>
          </a:p>
          <a:p>
            <a:pPr marL="2926034" lvl="2">
              <a:lnSpc>
                <a:spcPts val="3129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(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11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/>
              <a:t>p</a:t>
            </a:r>
            <a:r>
              <a:rPr lang="en-US" sz="2800" baseline="-25000" dirty="0"/>
              <a:t>12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i="1" baseline="-25000" dirty="0"/>
              <a:t>n</a:t>
            </a:r>
            <a:r>
              <a:rPr lang="en-US" sz="2800" dirty="0" smtClean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…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2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mn</a:t>
            </a:r>
            <a:r>
              <a:rPr lang="en-US" sz="2800" dirty="0"/>
              <a:t>)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Disjunctive normal form</a:t>
            </a:r>
          </a:p>
          <a:p>
            <a:pPr marL="2926034" lvl="2">
              <a:lnSpc>
                <a:spcPts val="3129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baseline="-25000" dirty="0"/>
              <a:t>11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 </a:t>
            </a:r>
            <a:r>
              <a:rPr lang="en-US" sz="2800" i="1" dirty="0"/>
              <a:t>p</a:t>
            </a:r>
            <a:r>
              <a:rPr lang="en-US" sz="2800" baseline="-25000" dirty="0"/>
              <a:t>12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i="1" baseline="-25000" dirty="0" smtClean="0"/>
              <a:t>n</a:t>
            </a:r>
            <a:r>
              <a:rPr lang="en-US" sz="2800" dirty="0"/>
              <a:t>)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sym typeface="Symbol"/>
              </a:rPr>
              <a:t></a:t>
            </a:r>
            <a:r>
              <a:rPr lang="en-US" sz="2800" dirty="0" smtClean="0">
                <a:latin typeface="Symbol" charset="2"/>
                <a:sym typeface="Symbol" charset="2"/>
              </a:rPr>
              <a:t> </a:t>
            </a:r>
            <a:r>
              <a:rPr lang="en-US" sz="2800" dirty="0" smtClean="0"/>
              <a:t>(</a:t>
            </a:r>
            <a:r>
              <a:rPr lang="en-US" sz="2800" i="1" dirty="0"/>
              <a:t>p</a:t>
            </a:r>
            <a:r>
              <a:rPr lang="en-US" sz="2800" i="1" baseline="-25000" dirty="0"/>
              <a:t>m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m</a:t>
            </a:r>
            <a:r>
              <a:rPr lang="en-US" sz="2800" baseline="-25000" dirty="0" smtClean="0"/>
              <a:t>2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dirty="0" smtClean="0"/>
              <a:t>…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 </a:t>
            </a:r>
            <a:r>
              <a:rPr lang="en-US" sz="2800" i="1" dirty="0" err="1" smtClean="0"/>
              <a:t>p</a:t>
            </a:r>
            <a:r>
              <a:rPr lang="en-US" sz="2800" i="1" baseline="-25000" dirty="0" err="1" smtClean="0"/>
              <a:t>mn</a:t>
            </a:r>
            <a:r>
              <a:rPr lang="en-US" sz="2800" dirty="0"/>
              <a:t>)</a:t>
            </a:r>
          </a:p>
          <a:p>
            <a:pPr marL="1174026" lvl="1" indent="-523796">
              <a:lnSpc>
                <a:spcPct val="90000"/>
              </a:lnSpc>
              <a:spcAft>
                <a:spcPts val="853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/>
              <a:t>OR's mapped into union</a:t>
            </a:r>
          </a:p>
          <a:p>
            <a:pPr marL="1174026" lvl="1" indent="-523796">
              <a:lnSpc>
                <a:spcPct val="90000"/>
              </a:lnSpc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</a:tabLst>
            </a:pPr>
            <a:r>
              <a:rPr lang="en-US" dirty="0" err="1"/>
              <a:t>AND's</a:t>
            </a:r>
            <a:r>
              <a:rPr lang="en-US" dirty="0"/>
              <a:t> mapped into join or selection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/>
              <a:t>Refute incorrect queries</a:t>
            </a:r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Type incorrect</a:t>
            </a:r>
            <a:endParaRPr lang="en-US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/>
              <a:t>If any of its attribute or relation names are not defined in the global schema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/>
              <a:t>If operations are applied to attributes of the wrong type</a:t>
            </a:r>
          </a:p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Semantically incorrect</a:t>
            </a:r>
            <a:endParaRPr lang="en-US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/>
              <a:t>Components do not contribute in any way to the generation of the result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/>
              <a:t>Only a subset of relational calculus queries can be tested for correctness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/>
              <a:t>Those that do not contain disjunction and negation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/>
              <a:t>To detect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/>
              <a:t>connection graph (query graph)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/>
              <a:t>join graph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530970" y="7978988"/>
            <a:ext cx="650240" cy="47413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 –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53928" y="2335138"/>
            <a:ext cx="8374608" cy="3333750"/>
          </a:xfrm>
          <a:noFill/>
          <a:ln/>
        </p:spPr>
        <p:txBody>
          <a:bodyPr/>
          <a:lstStyle/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ENAME,RESP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ASG, PROJ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 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 	</a:t>
            </a:r>
            <a:r>
              <a:rPr lang="en-US" dirty="0">
                <a:latin typeface="Courier New"/>
              </a:rPr>
              <a:t>ASG.PNO = PROJ.PNO 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PNAME = "CAD/CAM"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DUR ≥ 36</a:t>
            </a:r>
          </a:p>
          <a:p>
            <a:pPr marL="1544296" lvl="2">
              <a:spcBef>
                <a:spcPct val="15000"/>
              </a:spcBef>
              <a:buNone/>
              <a:tabLst>
                <a:tab pos="2687638" algn="l"/>
              </a:tabLst>
            </a:pP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	TITLE = "Programmer"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25784" y="5734756"/>
            <a:ext cx="2469856" cy="476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hlink"/>
                </a:solidFill>
                <a:latin typeface="Arial"/>
              </a:rPr>
              <a:t>Query graph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769504" y="5770880"/>
            <a:ext cx="2148818" cy="4769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hlink"/>
                </a:solidFill>
                <a:latin typeface="Arial"/>
              </a:rPr>
              <a:t>Join graph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151858" y="6220179"/>
            <a:ext cx="1097628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DUR≥36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768427" y="8561493"/>
            <a:ext cx="2321040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PNAME=“CAD/CAM”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842347" y="8225085"/>
            <a:ext cx="103821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ENAME</a:t>
            </a: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8144" y="7053657"/>
            <a:ext cx="975360" cy="41543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71877" y="6915574"/>
            <a:ext cx="2366138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EMP.ENO=ASG.ENO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362027" y="6906543"/>
            <a:ext cx="252202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ASG.PNO=PROJ.PNO</a:t>
            </a:r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3050259" y="8315396"/>
            <a:ext cx="1499164" cy="48768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3102792" y="8322170"/>
            <a:ext cx="13963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RESULT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216747" y="7403254"/>
            <a:ext cx="1621810" cy="652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TITLE =</a:t>
            </a:r>
          </a:p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“Programmer”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804356" y="7075876"/>
            <a:ext cx="0" cy="121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3729850" y="7574845"/>
            <a:ext cx="85194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RESP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10518987" y="6874934"/>
            <a:ext cx="252202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ASG.PNO=PROJ.PNO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6827521" y="6856872"/>
            <a:ext cx="2366138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EMP.ENO=ASG.ENO</a:t>
            </a:r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 flipH="1">
            <a:off x="8290560" y="7090022"/>
            <a:ext cx="1228231" cy="30705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10178062" y="7090022"/>
            <a:ext cx="1192107" cy="30705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3837" name="Group 45"/>
          <p:cNvGrpSpPr>
            <a:grpSpLocks/>
          </p:cNvGrpSpPr>
          <p:nvPr/>
        </p:nvGrpSpPr>
        <p:grpSpPr bwMode="auto">
          <a:xfrm>
            <a:off x="3072836" y="6594970"/>
            <a:ext cx="1499164" cy="487680"/>
            <a:chOff x="1488" y="2968"/>
            <a:chExt cx="664" cy="216"/>
          </a:xfrm>
        </p:grpSpPr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1641" y="2971"/>
              <a:ext cx="363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auto">
            <a:xfrm>
              <a:off x="1488" y="2968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4716499" y="7452360"/>
            <a:ext cx="1499164" cy="487680"/>
            <a:chOff x="2216" y="3275"/>
            <a:chExt cx="664" cy="216"/>
          </a:xfrm>
        </p:grpSpPr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2336" y="3278"/>
              <a:ext cx="429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33833" name="Oval 41"/>
            <p:cNvSpPr>
              <a:spLocks noChangeArrowheads="1"/>
            </p:cNvSpPr>
            <p:nvPr/>
          </p:nvSpPr>
          <p:spPr bwMode="auto">
            <a:xfrm>
              <a:off x="2216" y="3275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35" name="Group 43"/>
          <p:cNvGrpSpPr>
            <a:grpSpLocks/>
          </p:cNvGrpSpPr>
          <p:nvPr/>
        </p:nvGrpSpPr>
        <p:grpSpPr bwMode="auto">
          <a:xfrm>
            <a:off x="1772356" y="7477760"/>
            <a:ext cx="1499164" cy="487680"/>
            <a:chOff x="912" y="3312"/>
            <a:chExt cx="664" cy="216"/>
          </a:xfrm>
        </p:grpSpPr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1063" y="3315"/>
              <a:ext cx="36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33834" name="Oval 42"/>
            <p:cNvSpPr>
              <a:spLocks noChangeArrowheads="1"/>
            </p:cNvSpPr>
            <p:nvPr/>
          </p:nvSpPr>
          <p:spPr bwMode="auto">
            <a:xfrm>
              <a:off x="912" y="3312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3839" name="Line 47"/>
          <p:cNvSpPr>
            <a:spLocks noChangeShapeType="1"/>
          </p:cNvSpPr>
          <p:nvPr/>
        </p:nvSpPr>
        <p:spPr bwMode="auto">
          <a:xfrm flipH="1">
            <a:off x="2530970" y="7053657"/>
            <a:ext cx="975360" cy="41543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3843" name="Freeform 51"/>
          <p:cNvSpPr>
            <a:spLocks/>
          </p:cNvSpPr>
          <p:nvPr/>
        </p:nvSpPr>
        <p:spPr bwMode="auto">
          <a:xfrm>
            <a:off x="5136445" y="7949072"/>
            <a:ext cx="451556" cy="47413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" y="104"/>
              </a:cxn>
              <a:cxn ang="0">
                <a:pos x="24" y="184"/>
              </a:cxn>
              <a:cxn ang="0">
                <a:pos x="110" y="210"/>
              </a:cxn>
              <a:cxn ang="0">
                <a:pos x="170" y="184"/>
              </a:cxn>
              <a:cxn ang="0">
                <a:pos x="196" y="104"/>
              </a:cxn>
              <a:cxn ang="0">
                <a:pos x="142" y="0"/>
              </a:cxn>
            </a:cxnLst>
            <a:rect l="0" t="0" r="r" b="b"/>
            <a:pathLst>
              <a:path w="200" h="210">
                <a:moveTo>
                  <a:pt x="46" y="0"/>
                </a:moveTo>
                <a:cubicBezTo>
                  <a:pt x="38" y="17"/>
                  <a:pt x="7" y="73"/>
                  <a:pt x="4" y="104"/>
                </a:cubicBezTo>
                <a:cubicBezTo>
                  <a:pt x="0" y="134"/>
                  <a:pt x="6" y="166"/>
                  <a:pt x="24" y="184"/>
                </a:cubicBezTo>
                <a:cubicBezTo>
                  <a:pt x="41" y="201"/>
                  <a:pt x="85" y="210"/>
                  <a:pt x="110" y="210"/>
                </a:cubicBezTo>
                <a:cubicBezTo>
                  <a:pt x="134" y="210"/>
                  <a:pt x="155" y="201"/>
                  <a:pt x="170" y="184"/>
                </a:cubicBezTo>
                <a:cubicBezTo>
                  <a:pt x="184" y="166"/>
                  <a:pt x="200" y="134"/>
                  <a:pt x="196" y="104"/>
                </a:cubicBezTo>
                <a:cubicBezTo>
                  <a:pt x="191" y="73"/>
                  <a:pt x="153" y="21"/>
                  <a:pt x="142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3849" name="Group 57"/>
          <p:cNvGrpSpPr>
            <a:grpSpLocks/>
          </p:cNvGrpSpPr>
          <p:nvPr/>
        </p:nvGrpSpPr>
        <p:grpSpPr bwMode="auto">
          <a:xfrm>
            <a:off x="7586134" y="7396480"/>
            <a:ext cx="1499164" cy="487680"/>
            <a:chOff x="3360" y="3262"/>
            <a:chExt cx="664" cy="216"/>
          </a:xfrm>
        </p:grpSpPr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3511" y="3265"/>
              <a:ext cx="36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33844" name="Oval 52"/>
            <p:cNvSpPr>
              <a:spLocks noChangeArrowheads="1"/>
            </p:cNvSpPr>
            <p:nvPr/>
          </p:nvSpPr>
          <p:spPr bwMode="auto">
            <a:xfrm>
              <a:off x="3360" y="3262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48" name="Group 56"/>
          <p:cNvGrpSpPr>
            <a:grpSpLocks/>
          </p:cNvGrpSpPr>
          <p:nvPr/>
        </p:nvGrpSpPr>
        <p:grpSpPr bwMode="auto">
          <a:xfrm>
            <a:off x="10649939" y="7385192"/>
            <a:ext cx="1499164" cy="487680"/>
            <a:chOff x="4944" y="3219"/>
            <a:chExt cx="664" cy="216"/>
          </a:xfrm>
        </p:grpSpPr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5064" y="3222"/>
              <a:ext cx="429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33845" name="Oval 53"/>
            <p:cNvSpPr>
              <a:spLocks noChangeArrowheads="1"/>
            </p:cNvSpPr>
            <p:nvPr/>
          </p:nvSpPr>
          <p:spPr bwMode="auto">
            <a:xfrm>
              <a:off x="4944" y="3219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3847" name="Group 55"/>
          <p:cNvGrpSpPr>
            <a:grpSpLocks/>
          </p:cNvGrpSpPr>
          <p:nvPr/>
        </p:nvGrpSpPr>
        <p:grpSpPr bwMode="auto">
          <a:xfrm>
            <a:off x="9103360" y="6610773"/>
            <a:ext cx="1499164" cy="487680"/>
            <a:chOff x="4080" y="2959"/>
            <a:chExt cx="664" cy="216"/>
          </a:xfrm>
        </p:grpSpPr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4233" y="2962"/>
              <a:ext cx="363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33846" name="Oval 54"/>
            <p:cNvSpPr>
              <a:spLocks noChangeArrowheads="1"/>
            </p:cNvSpPr>
            <p:nvPr/>
          </p:nvSpPr>
          <p:spPr bwMode="auto">
            <a:xfrm>
              <a:off x="4080" y="2959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97744" y="2572544"/>
            <a:ext cx="10186988" cy="42545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If the query graph is not connected, the query may be wrong or use Cartesian product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ENAME,RESP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ASG, PROJ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 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PNAME = "CAD/CAM" 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DUR &gt; 36</a:t>
            </a:r>
          </a:p>
          <a:p>
            <a:pPr lvl="1">
              <a:spcBef>
                <a:spcPct val="10000"/>
              </a:spcBef>
              <a:buFont typeface="Century Schoolbook" charset="0"/>
              <a:buNone/>
            </a:pP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	TITLE = "Programmer"</a:t>
            </a:r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>
            <a:off x="5104836" y="8152460"/>
            <a:ext cx="650240" cy="47413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7342294" y="8734966"/>
            <a:ext cx="2321040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PNAME=“CAD/CAM”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4416213" y="8398557"/>
            <a:ext cx="103821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ENAME</a:t>
            </a:r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5624125" y="8488868"/>
            <a:ext cx="1499164" cy="48768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5676659" y="8495643"/>
            <a:ext cx="13963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Arial"/>
              </a:rPr>
              <a:t>RESULT</a:t>
            </a:r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>
            <a:off x="6378223" y="7249348"/>
            <a:ext cx="0" cy="121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303716" y="7748317"/>
            <a:ext cx="851941" cy="3903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Arial"/>
              </a:rPr>
              <a:t>RESP</a:t>
            </a:r>
          </a:p>
        </p:txBody>
      </p:sp>
      <p:grpSp>
        <p:nvGrpSpPr>
          <p:cNvPr id="34869" name="Group 53"/>
          <p:cNvGrpSpPr>
            <a:grpSpLocks/>
          </p:cNvGrpSpPr>
          <p:nvPr/>
        </p:nvGrpSpPr>
        <p:grpSpPr bwMode="auto">
          <a:xfrm>
            <a:off x="5646703" y="6768441"/>
            <a:ext cx="1499164" cy="487680"/>
            <a:chOff x="1488" y="2968"/>
            <a:chExt cx="664" cy="216"/>
          </a:xfrm>
        </p:grpSpPr>
        <p:sp>
          <p:nvSpPr>
            <p:cNvPr id="34870" name="Rectangle 54"/>
            <p:cNvSpPr>
              <a:spLocks noChangeArrowheads="1"/>
            </p:cNvSpPr>
            <p:nvPr/>
          </p:nvSpPr>
          <p:spPr bwMode="auto">
            <a:xfrm>
              <a:off x="1641" y="2971"/>
              <a:ext cx="363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ASG</a:t>
              </a:r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auto">
            <a:xfrm>
              <a:off x="1488" y="2968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4872" name="Group 56"/>
          <p:cNvGrpSpPr>
            <a:grpSpLocks/>
          </p:cNvGrpSpPr>
          <p:nvPr/>
        </p:nvGrpSpPr>
        <p:grpSpPr bwMode="auto">
          <a:xfrm>
            <a:off x="7290365" y="7651233"/>
            <a:ext cx="1499164" cy="487680"/>
            <a:chOff x="2216" y="3275"/>
            <a:chExt cx="664" cy="216"/>
          </a:xfrm>
        </p:grpSpPr>
        <p:sp>
          <p:nvSpPr>
            <p:cNvPr id="34873" name="Rectangle 57"/>
            <p:cNvSpPr>
              <a:spLocks noChangeArrowheads="1"/>
            </p:cNvSpPr>
            <p:nvPr/>
          </p:nvSpPr>
          <p:spPr bwMode="auto">
            <a:xfrm>
              <a:off x="2336" y="3278"/>
              <a:ext cx="429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PROJ</a:t>
              </a:r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auto">
            <a:xfrm>
              <a:off x="2216" y="3275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grpSp>
        <p:nvGrpSpPr>
          <p:cNvPr id="34875" name="Group 59"/>
          <p:cNvGrpSpPr>
            <a:grpSpLocks/>
          </p:cNvGrpSpPr>
          <p:nvPr/>
        </p:nvGrpSpPr>
        <p:grpSpPr bwMode="auto">
          <a:xfrm>
            <a:off x="4346223" y="7651233"/>
            <a:ext cx="1499164" cy="487680"/>
            <a:chOff x="912" y="3312"/>
            <a:chExt cx="664" cy="216"/>
          </a:xfrm>
        </p:grpSpPr>
        <p:sp>
          <p:nvSpPr>
            <p:cNvPr id="34876" name="Rectangle 60"/>
            <p:cNvSpPr>
              <a:spLocks noChangeArrowheads="1"/>
            </p:cNvSpPr>
            <p:nvPr/>
          </p:nvSpPr>
          <p:spPr bwMode="auto">
            <a:xfrm>
              <a:off x="1063" y="3315"/>
              <a:ext cx="36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Arial"/>
                </a:rPr>
                <a:t>EMP</a:t>
              </a:r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auto">
            <a:xfrm>
              <a:off x="912" y="3312"/>
              <a:ext cx="664" cy="2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</p:grpSp>
      <p:sp>
        <p:nvSpPr>
          <p:cNvPr id="34878" name="Line 62"/>
          <p:cNvSpPr>
            <a:spLocks noChangeShapeType="1"/>
          </p:cNvSpPr>
          <p:nvPr/>
        </p:nvSpPr>
        <p:spPr bwMode="auto">
          <a:xfrm flipH="1">
            <a:off x="4985173" y="7217740"/>
            <a:ext cx="975360" cy="41543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34879" name="Freeform 63"/>
          <p:cNvSpPr>
            <a:spLocks/>
          </p:cNvSpPr>
          <p:nvPr/>
        </p:nvSpPr>
        <p:spPr bwMode="auto">
          <a:xfrm>
            <a:off x="7710312" y="8147945"/>
            <a:ext cx="451556" cy="474133"/>
          </a:xfrm>
          <a:custGeom>
            <a:avLst/>
            <a:gdLst/>
            <a:ahLst/>
            <a:cxnLst>
              <a:cxn ang="0">
                <a:pos x="46" y="0"/>
              </a:cxn>
              <a:cxn ang="0">
                <a:pos x="4" y="104"/>
              </a:cxn>
              <a:cxn ang="0">
                <a:pos x="24" y="184"/>
              </a:cxn>
              <a:cxn ang="0">
                <a:pos x="110" y="210"/>
              </a:cxn>
              <a:cxn ang="0">
                <a:pos x="170" y="184"/>
              </a:cxn>
              <a:cxn ang="0">
                <a:pos x="196" y="104"/>
              </a:cxn>
              <a:cxn ang="0">
                <a:pos x="142" y="0"/>
              </a:cxn>
            </a:cxnLst>
            <a:rect l="0" t="0" r="r" b="b"/>
            <a:pathLst>
              <a:path w="200" h="210">
                <a:moveTo>
                  <a:pt x="46" y="0"/>
                </a:moveTo>
                <a:cubicBezTo>
                  <a:pt x="38" y="17"/>
                  <a:pt x="7" y="73"/>
                  <a:pt x="4" y="104"/>
                </a:cubicBezTo>
                <a:cubicBezTo>
                  <a:pt x="0" y="134"/>
                  <a:pt x="6" y="166"/>
                  <a:pt x="24" y="184"/>
                </a:cubicBezTo>
                <a:cubicBezTo>
                  <a:pt x="41" y="201"/>
                  <a:pt x="85" y="210"/>
                  <a:pt x="110" y="210"/>
                </a:cubicBezTo>
                <a:cubicBezTo>
                  <a:pt x="134" y="210"/>
                  <a:pt x="155" y="201"/>
                  <a:pt x="170" y="184"/>
                </a:cubicBezTo>
                <a:cubicBezTo>
                  <a:pt x="184" y="166"/>
                  <a:pt x="200" y="134"/>
                  <a:pt x="196" y="104"/>
                </a:cubicBezTo>
                <a:cubicBezTo>
                  <a:pt x="191" y="73"/>
                  <a:pt x="153" y="21"/>
                  <a:pt x="142" y="0"/>
                </a:cubicBez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Simplification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05734" indent="-505734">
              <a:lnSpc>
                <a:spcPts val="3413"/>
              </a:lnSpc>
              <a:spcAft>
                <a:spcPts val="113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dirty="0"/>
              <a:t>Why simplify?</a:t>
            </a:r>
          </a:p>
          <a:p>
            <a:pPr marL="1174026" lvl="1" indent="-523796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Remember the example</a:t>
            </a:r>
          </a:p>
          <a:p>
            <a:pPr marL="505734" indent="-505734">
              <a:lnSpc>
                <a:spcPts val="3413"/>
              </a:lnSpc>
              <a:spcAft>
                <a:spcPts val="113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dirty="0"/>
              <a:t>How? Use transformation rules</a:t>
            </a:r>
          </a:p>
          <a:p>
            <a:pPr marL="1174026" lvl="1" indent="-523796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Elimination of redundancy</a:t>
            </a:r>
          </a:p>
          <a:p>
            <a:pPr marL="1788132" lvl="2" indent="-487672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 err="1"/>
              <a:t>idempotency</a:t>
            </a:r>
            <a:r>
              <a:rPr lang="en-US" sz="2800" dirty="0"/>
              <a:t> rules</a:t>
            </a:r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¬(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/>
              <a:t>)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 smtClean="0"/>
              <a:t>false </a:t>
            </a:r>
            <a:endParaRPr lang="en-US" sz="2800" dirty="0"/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dirty="0"/>
              <a:t>(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dirty="0">
                <a:latin typeface="Symbol" charset="2"/>
                <a:cs typeface="Symbol" charset="2"/>
                <a:sym typeface="Symbol" charset="2"/>
              </a:rPr>
              <a:t>∨ </a:t>
            </a:r>
            <a:r>
              <a:rPr lang="en-US" sz="2800" i="1" dirty="0"/>
              <a:t>p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  <a:r>
              <a:rPr lang="en-US" sz="2800" dirty="0"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i="1" dirty="0"/>
              <a:t>p</a:t>
            </a:r>
            <a:r>
              <a:rPr lang="en-US" sz="2800" baseline="-25000" dirty="0"/>
              <a:t>1 </a:t>
            </a:r>
            <a:r>
              <a:rPr lang="en-US" sz="2800" dirty="0" smtClean="0">
                <a:latin typeface="Symbol" charset="2"/>
                <a:sym typeface="Symbol"/>
              </a:rPr>
              <a:t>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 </a:t>
            </a:r>
            <a:r>
              <a:rPr lang="en-US" sz="2800" dirty="0"/>
              <a:t>false </a:t>
            </a:r>
            <a:r>
              <a:rPr lang="en-US" sz="2800" dirty="0" smtClean="0">
                <a:latin typeface="Symbol" charset="2"/>
                <a:cs typeface="Symbol" charset="2"/>
                <a:sym typeface="Symbol"/>
              </a:rPr>
              <a:t></a:t>
            </a:r>
            <a:r>
              <a:rPr lang="en-US" sz="2800" dirty="0" smtClean="0">
                <a:latin typeface="Symbol" charset="2"/>
                <a:cs typeface="Symbol" charset="2"/>
                <a:sym typeface="Symbol" charset="2"/>
              </a:rPr>
              <a:t> </a:t>
            </a:r>
            <a:r>
              <a:rPr lang="en-US" sz="2800" i="1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  <a:p>
            <a:pPr marL="4145215" lvl="3">
              <a:lnSpc>
                <a:spcPts val="2418"/>
              </a:lnSpc>
              <a:spcAft>
                <a:spcPts val="853"/>
              </a:spcAft>
              <a:buNone/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…</a:t>
            </a:r>
          </a:p>
          <a:p>
            <a:pPr marL="1174026" lvl="1" indent="-523796"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Application of transitivity</a:t>
            </a:r>
          </a:p>
          <a:p>
            <a:pPr marL="1174026" lvl="1" indent="-523796">
              <a:spcAft>
                <a:spcPts val="18"/>
              </a:spcAft>
              <a:tabLst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300460" algn="l"/>
                <a:tab pos="1625575" algn="l"/>
              </a:tabLst>
            </a:pPr>
            <a:r>
              <a:rPr lang="en-US" sz="2800" dirty="0"/>
              <a:t>Use of integrity rules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Simplification – Example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533848" y="2384425"/>
            <a:ext cx="10539412" cy="6452815"/>
          </a:xfrm>
          <a:noFill/>
          <a:ln/>
        </p:spPr>
        <p:txBody>
          <a:bodyPr/>
          <a:lstStyle/>
          <a:p>
            <a:pPr marL="1056623" lvl="1"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	TITLE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 smtClean="0">
                <a:latin typeface="Courier New"/>
              </a:rPr>
              <a:t>	EMP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WHERE</a:t>
            </a:r>
            <a:r>
              <a:rPr lang="en-US" dirty="0" smtClean="0">
                <a:latin typeface="Courier New"/>
              </a:rPr>
              <a:t>	EMP.ENAME = "J. Doe"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OR	</a:t>
            </a:r>
            <a:r>
              <a:rPr lang="en-US" dirty="0" smtClean="0">
                <a:latin typeface="Courier New"/>
              </a:rPr>
              <a:t>(</a:t>
            </a:r>
            <a:r>
              <a:rPr lang="en-US" b="1" dirty="0" smtClean="0">
                <a:latin typeface="Courier New"/>
              </a:rPr>
              <a:t>NOT</a:t>
            </a:r>
            <a:r>
              <a:rPr lang="en-US" dirty="0" smtClean="0">
                <a:latin typeface="Courier New"/>
              </a:rPr>
              <a:t>(EMP.TITLE = "Programmer")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AND	</a:t>
            </a:r>
            <a:r>
              <a:rPr lang="en-US" dirty="0" smtClean="0">
                <a:latin typeface="Courier New"/>
              </a:rPr>
              <a:t>(EMP.TITLE = "Programmer" 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OR	</a:t>
            </a:r>
            <a:r>
              <a:rPr lang="en-US" dirty="0" smtClean="0">
                <a:latin typeface="Courier New"/>
              </a:rPr>
              <a:t>EMP.TITLE = "Elect. Eng.") 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AND	NOT</a:t>
            </a:r>
            <a:r>
              <a:rPr lang="en-US" dirty="0" smtClean="0">
                <a:latin typeface="Courier New"/>
              </a:rPr>
              <a:t>(EMP.TITLE = "Elect. Eng."))</a:t>
            </a:r>
          </a:p>
          <a:p>
            <a:pPr marL="2357083" lvl="4">
              <a:buNone/>
              <a:tabLst>
                <a:tab pos="3413707" algn="l"/>
              </a:tabLst>
            </a:pPr>
            <a:r>
              <a:rPr lang="en-US" sz="5100" dirty="0" smtClean="0">
                <a:latin typeface="Symbol" charset="2"/>
              </a:rPr>
              <a:t>	</a:t>
            </a:r>
            <a:r>
              <a:rPr lang="en-US" sz="51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sz="5100" dirty="0" smtClean="0">
              <a:latin typeface="Symbol" charset="2"/>
            </a:endParaRPr>
          </a:p>
          <a:p>
            <a:pPr marL="1056623" lvl="1"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	TITLE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 smtClean="0">
                <a:latin typeface="Courier New"/>
              </a:rPr>
              <a:t>	EMP</a:t>
            </a:r>
          </a:p>
          <a:p>
            <a:pPr marL="1056623" lvl="1">
              <a:spcBef>
                <a:spcPts val="600"/>
              </a:spcBef>
              <a:buNone/>
              <a:tabLst>
                <a:tab pos="2751138" algn="l"/>
              </a:tabLst>
            </a:pPr>
            <a:r>
              <a:rPr lang="en-US" b="1" dirty="0" smtClean="0">
                <a:latin typeface="Courier New"/>
              </a:rPr>
              <a:t>WHERE</a:t>
            </a:r>
            <a:r>
              <a:rPr lang="en-US" dirty="0" smtClean="0">
                <a:latin typeface="Courier New"/>
              </a:rPr>
              <a:t>	EMP.ENAME = "J. Doe"</a:t>
            </a:r>
            <a:endParaRPr lang="en-US" dirty="0">
              <a:latin typeface="Courier New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Restructuring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735564" cy="6769100"/>
          </a:xfrm>
          <a:noFill/>
          <a:ln/>
        </p:spPr>
        <p:txBody>
          <a:bodyPr/>
          <a:lstStyle/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dirty="0"/>
              <a:t>Convert relational calculus to relational algebra</a:t>
            </a:r>
          </a:p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dirty="0"/>
              <a:t>Make use of query trees</a:t>
            </a:r>
          </a:p>
          <a:p>
            <a:pPr>
              <a:spcBef>
                <a:spcPct val="20000"/>
              </a:spcBef>
              <a:tabLst>
                <a:tab pos="2194526" algn="l"/>
              </a:tabLst>
            </a:pPr>
            <a:r>
              <a:rPr lang="en-US" dirty="0"/>
              <a:t>Example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dirty="0"/>
              <a:t>Find the names of employees other than J. Doe who worked on the CAD/CAM project for either 1 or 2 years.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ASG, PROJ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ASG.PNO = PROJ.PNO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ENAME</a:t>
            </a:r>
            <a:r>
              <a:rPr lang="en-US" dirty="0" smtClean="0">
                <a:latin typeface="Courier New"/>
              </a:rPr>
              <a:t>≠ "</a:t>
            </a:r>
            <a:r>
              <a:rPr lang="en-US" dirty="0">
                <a:latin typeface="Courier New"/>
              </a:rPr>
              <a:t>J. Doe"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PNAME = "CAD/CAM" </a:t>
            </a:r>
          </a:p>
          <a:p>
            <a:pPr marL="650230" lvl="1" indent="0">
              <a:spcBef>
                <a:spcPct val="20000"/>
              </a:spcBef>
              <a:buNone/>
              <a:tabLst>
                <a:tab pos="2194526" algn="l"/>
              </a:tabLst>
            </a:pPr>
            <a:r>
              <a:rPr lang="en-US" b="1" dirty="0">
                <a:latin typeface="Courier New"/>
              </a:rPr>
              <a:t>AND	</a:t>
            </a:r>
            <a:r>
              <a:rPr lang="en-US" dirty="0">
                <a:latin typeface="Courier New"/>
              </a:rPr>
              <a:t>(DUR = 12 </a:t>
            </a:r>
            <a:r>
              <a:rPr lang="en-US" b="1" dirty="0">
                <a:latin typeface="Courier New"/>
              </a:rPr>
              <a:t>OR </a:t>
            </a:r>
            <a:r>
              <a:rPr lang="en-US" dirty="0">
                <a:latin typeface="Courier New"/>
              </a:rPr>
              <a:t>DUR = 24)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7240855" y="2334543"/>
            <a:ext cx="5579470" cy="6790582"/>
            <a:chOff x="5091226" y="1641475"/>
            <a:chExt cx="3923065" cy="4774628"/>
          </a:xfrm>
        </p:grpSpPr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5564730" y="1641475"/>
              <a:ext cx="1061644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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endParaRPr lang="en-US" sz="3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5104893" y="2413000"/>
              <a:ext cx="2434653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3600" dirty="0" err="1" smtClean="0">
                  <a:solidFill>
                    <a:schemeClr val="tx2"/>
                  </a:solidFill>
                  <a:latin typeface="Σψμβολ" pitchFamily="34" charset="0"/>
                </a:rPr>
                <a:t>σ</a:t>
              </a:r>
              <a:r>
                <a:rPr lang="en-US" sz="3800" baseline="-25000" dirty="0" err="1" smtClean="0">
                  <a:solidFill>
                    <a:schemeClr val="tx2"/>
                  </a:solidFill>
                  <a:latin typeface="Arial" charset="0"/>
                </a:rPr>
                <a:t>DUR</a:t>
              </a:r>
              <a:r>
                <a:rPr lang="en-US" sz="3800" baseline="-25000" dirty="0" smtClean="0">
                  <a:solidFill>
                    <a:schemeClr val="tx2"/>
                  </a:solidFill>
                  <a:latin typeface="Arial" charset="0"/>
                </a:rPr>
                <a:t>=12 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OR DUR=24</a:t>
              </a:r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5222516" y="3227388"/>
              <a:ext cx="2351558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600" dirty="0" err="1">
                  <a:solidFill>
                    <a:schemeClr val="tx2"/>
                  </a:solidFill>
                  <a:latin typeface="Σψμβολ" pitchFamily="34" charset="0"/>
                </a:rPr>
                <a:t>σ</a:t>
              </a:r>
              <a:r>
                <a:rPr lang="en-US" sz="3800" baseline="-25000" dirty="0" err="1" smtClean="0">
                  <a:solidFill>
                    <a:schemeClr val="tx2"/>
                  </a:solidFill>
                  <a:latin typeface="Arial" charset="0"/>
                </a:rPr>
                <a:t>PNAME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=“CAD/CAM”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277980" y="4014788"/>
              <a:ext cx="2026316" cy="37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3600" dirty="0" err="1">
                  <a:solidFill>
                    <a:schemeClr val="tx2"/>
                  </a:solidFill>
                  <a:latin typeface="Σψμβολ" pitchFamily="34" charset="0"/>
                </a:rPr>
                <a:t>σ</a:t>
              </a:r>
              <a:r>
                <a:rPr lang="en-US" sz="3800" baseline="-25000" dirty="0" err="1" smtClean="0">
                  <a:solidFill>
                    <a:schemeClr val="tx2"/>
                  </a:solidFill>
                  <a:latin typeface="Arial" charset="0"/>
                </a:rPr>
                <a:t>ENAME</a:t>
              </a:r>
              <a:r>
                <a:rPr lang="en-US" sz="3800" baseline="-25000" dirty="0">
                  <a:solidFill>
                    <a:schemeClr val="tx2"/>
                  </a:solidFill>
                  <a:latin typeface="Arial" charset="0"/>
                </a:rPr>
                <a:t>≠“J. DOE”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5091226" y="6134100"/>
              <a:ext cx="625248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6079689" y="6134100"/>
              <a:ext cx="504110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685604" y="6134100"/>
              <a:ext cx="503793" cy="28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8368835" y="1882775"/>
              <a:ext cx="645456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Project</a:t>
              </a: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8395878" y="3394075"/>
              <a:ext cx="577081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Select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8502926" y="5521325"/>
              <a:ext cx="380448" cy="24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300">
                  <a:solidFill>
                    <a:schemeClr val="tx2"/>
                  </a:solidFill>
                  <a:latin typeface="Arial" charset="0"/>
                </a:rPr>
                <a:t>Join</a:t>
              </a: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 rot="10800000" flipH="1">
              <a:off x="6330950" y="5743575"/>
              <a:ext cx="6858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 rot="10800000">
              <a:off x="7264400" y="5743575"/>
              <a:ext cx="698500" cy="381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rot="10800000" flipH="1">
              <a:off x="5391150" y="5114925"/>
              <a:ext cx="584200" cy="102235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rot="10800000">
              <a:off x="6172200" y="5133975"/>
              <a:ext cx="850900" cy="3429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rot="10800000" flipH="1">
              <a:off x="6038850" y="4384675"/>
              <a:ext cx="12700" cy="4572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 rot="10800000" flipH="1">
              <a:off x="6038850" y="3622675"/>
              <a:ext cx="12700" cy="50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 rot="10800000" flipH="1">
              <a:off x="6038850" y="2860675"/>
              <a:ext cx="12700" cy="5207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 rot="10800000" flipH="1">
              <a:off x="6038850" y="2085975"/>
              <a:ext cx="12700" cy="5715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8051800" y="2708275"/>
              <a:ext cx="304800" cy="1600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8128000" y="4918075"/>
              <a:ext cx="304800" cy="1447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48" name="Freeform 24"/>
            <p:cNvSpPr>
              <a:spLocks/>
            </p:cNvSpPr>
            <p:nvPr/>
          </p:nvSpPr>
          <p:spPr bwMode="auto">
            <a:xfrm>
              <a:off x="8051800" y="1793875"/>
              <a:ext cx="228600" cy="457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00" y="833"/>
                </a:cxn>
                <a:cxn ang="0">
                  <a:pos x="5000" y="4166"/>
                </a:cxn>
                <a:cxn ang="0">
                  <a:pos x="10000" y="5000"/>
                </a:cxn>
                <a:cxn ang="0">
                  <a:pos x="5000" y="5833"/>
                </a:cxn>
                <a:cxn ang="0">
                  <a:pos x="5000" y="9166"/>
                </a:cxn>
                <a:cxn ang="0">
                  <a:pos x="0" y="1000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cubicBezTo>
                    <a:pt x="2761" y="0"/>
                    <a:pt x="5000" y="373"/>
                    <a:pt x="5000" y="833"/>
                  </a:cubicBezTo>
                  <a:lnTo>
                    <a:pt x="5000" y="4166"/>
                  </a:lnTo>
                  <a:cubicBezTo>
                    <a:pt x="5000" y="4626"/>
                    <a:pt x="7238" y="5000"/>
                    <a:pt x="10000" y="5000"/>
                  </a:cubicBezTo>
                  <a:cubicBezTo>
                    <a:pt x="7238" y="5000"/>
                    <a:pt x="5000" y="5373"/>
                    <a:pt x="5000" y="5833"/>
                  </a:cubicBezTo>
                  <a:lnTo>
                    <a:pt x="5000" y="9166"/>
                  </a:lnTo>
                  <a:cubicBezTo>
                    <a:pt x="5000" y="9626"/>
                    <a:pt x="2761" y="10000"/>
                    <a:pt x="0" y="10000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</p:grp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8157061" y="6831012"/>
            <a:ext cx="110024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PNO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9693232" y="7713332"/>
            <a:ext cx="1100244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281</TotalTime>
  <Pages>0</Pages>
  <Words>1728</Words>
  <Characters>0</Characters>
  <Application>Microsoft Macintosh PowerPoint</Application>
  <PresentationFormat>Custom</PresentationFormat>
  <Lines>0</Lines>
  <Paragraphs>429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Outline</vt:lpstr>
      <vt:lpstr>Step 1 – Query Decomposition</vt:lpstr>
      <vt:lpstr>Normalization</vt:lpstr>
      <vt:lpstr>Analysis</vt:lpstr>
      <vt:lpstr>Analysis – Example</vt:lpstr>
      <vt:lpstr>Analysis</vt:lpstr>
      <vt:lpstr>Simplification</vt:lpstr>
      <vt:lpstr>Simplification – Example</vt:lpstr>
      <vt:lpstr>Restructuring</vt:lpstr>
      <vt:lpstr>Restructuring –Transformation Rules</vt:lpstr>
      <vt:lpstr>Restructuring – Transformation Rules</vt:lpstr>
      <vt:lpstr>Example</vt:lpstr>
      <vt:lpstr>Equivalent Query</vt:lpstr>
      <vt:lpstr>Restructuring</vt:lpstr>
      <vt:lpstr>Step 2 – Data Localization</vt:lpstr>
      <vt:lpstr>Example</vt:lpstr>
      <vt:lpstr>Provides Parallellism</vt:lpstr>
      <vt:lpstr>Eliminates Unnecessary Work</vt:lpstr>
      <vt:lpstr>Reduction for PHF</vt:lpstr>
      <vt:lpstr>Reduction for PHF</vt:lpstr>
      <vt:lpstr>Reduction for PHF</vt:lpstr>
      <vt:lpstr>Reduction for VF</vt:lpstr>
      <vt:lpstr>Reduction for DHF</vt:lpstr>
      <vt:lpstr>Reduction for DHF</vt:lpstr>
      <vt:lpstr>Reduction for DHF</vt:lpstr>
      <vt:lpstr>Reduction for Hybrid Fragmentation</vt:lpstr>
      <vt:lpstr>Reduction for HF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83</cp:revision>
  <dcterms:modified xsi:type="dcterms:W3CDTF">2011-04-04T12:48:14Z</dcterms:modified>
</cp:coreProperties>
</file>